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484" r:id="rId2"/>
    <p:sldId id="457" r:id="rId3"/>
    <p:sldId id="305" r:id="rId4"/>
    <p:sldId id="459" r:id="rId5"/>
    <p:sldId id="556" r:id="rId6"/>
    <p:sldId id="557" r:id="rId7"/>
    <p:sldId id="558" r:id="rId8"/>
    <p:sldId id="463" r:id="rId9"/>
    <p:sldId id="491" r:id="rId10"/>
    <p:sldId id="495" r:id="rId11"/>
    <p:sldId id="552" r:id="rId12"/>
    <p:sldId id="458" r:id="rId13"/>
    <p:sldId id="460" r:id="rId14"/>
    <p:sldId id="559" r:id="rId15"/>
    <p:sldId id="560" r:id="rId16"/>
    <p:sldId id="561" r:id="rId17"/>
    <p:sldId id="564" r:id="rId18"/>
    <p:sldId id="565" r:id="rId19"/>
    <p:sldId id="473" r:id="rId20"/>
    <p:sldId id="475" r:id="rId21"/>
    <p:sldId id="562" r:id="rId22"/>
    <p:sldId id="563" r:id="rId23"/>
    <p:sldId id="472" r:id="rId24"/>
    <p:sldId id="528" r:id="rId25"/>
    <p:sldId id="566" r:id="rId26"/>
    <p:sldId id="567" r:id="rId27"/>
    <p:sldId id="568" r:id="rId28"/>
    <p:sldId id="306" r:id="rId29"/>
  </p:sldIdLst>
  <p:sldSz cx="12192000" cy="6858000"/>
  <p:notesSz cx="7099300" cy="10234613"/>
  <p:embeddedFontLst>
    <p:embeddedFont>
      <p:font typeface="ITC Avant Garde Std Bk" panose="020B0502020202020204" pitchFamily="34" charset="0"/>
      <p:regular r:id="rId32"/>
      <p:bold r:id="rId33"/>
    </p:embeddedFont>
    <p:embeddedFont>
      <p:font typeface="ITC Avant Garde Std Md" panose="02000607030000020004" pitchFamily="50" charset="0"/>
      <p:regular r:id="rId34"/>
    </p:embeddedFont>
  </p:embeddedFont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B8503"/>
    <a:srgbClr val="00B800"/>
    <a:srgbClr val="38C23B"/>
    <a:srgbClr val="00CC00"/>
    <a:srgbClr val="0000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85" autoAdjust="0"/>
    <p:restoredTop sz="96106" autoAdjust="0"/>
  </p:normalViewPr>
  <p:slideViewPr>
    <p:cSldViewPr>
      <p:cViewPr varScale="1">
        <p:scale>
          <a:sx n="150" d="100"/>
          <a:sy n="150" d="100"/>
        </p:scale>
        <p:origin x="276" y="108"/>
      </p:cViewPr>
      <p:guideLst>
        <p:guide orient="horz" pos="2160"/>
        <p:guide pos="384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6" d="100"/>
        <a:sy n="66" d="100"/>
      </p:scale>
      <p:origin x="0" y="2466"/>
    </p:cViewPr>
  </p:sorterViewPr>
  <p:notesViewPr>
    <p:cSldViewPr>
      <p:cViewPr varScale="1">
        <p:scale>
          <a:sx n="70" d="100"/>
          <a:sy n="70" d="100"/>
        </p:scale>
        <p:origin x="-3246" y="-90"/>
      </p:cViewPr>
      <p:guideLst>
        <p:guide orient="horz" pos="3224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937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09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09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937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CA4865F7-9EAA-42E0-BF69-0C1276693CA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11059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937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8350"/>
            <a:ext cx="68199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574" y="4861442"/>
            <a:ext cx="5206154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937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155F3935-2861-4B74-A39B-21EDA9F9B2E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58698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5F3935-2861-4B74-A39B-21EDA9F9B2E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6369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7E8EB-1857-D97F-7E80-448A7CBB6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978759A-D137-A0FF-802A-7BDFCFE061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B498BE6-6A2E-1B3B-50BE-E8BB08F78C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2DC5456-5C6D-E774-1345-EB8398AA4A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5F3935-2861-4B74-A39B-21EDA9F9B2E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8600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CC9024-2541-F3B3-02CD-C66457F19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6325C2A-C0A3-0043-2BEA-D060E6550F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F958EF8-83A8-5971-BEC7-051F414D66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165D6C1-53E7-0C1B-FED7-79457F3DF4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5F3935-2861-4B74-A39B-21EDA9F9B2E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4610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51994-AF20-6F70-A95B-28EDE24B6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5A6D24B-5764-35C3-1726-592525EE41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70536CF-C20F-DADE-3355-327AA883D5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302E1DE-A4B2-869A-625E-4BAD639840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5F3935-2861-4B74-A39B-21EDA9F9B2E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8317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4E71FA-E003-369B-7E71-A7C9F1CAA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AFAC95C-9356-BB6A-2DE2-B77F6E199B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5DA3D78-2F09-CADD-389A-9AEDBAC3BB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220EB27-6827-E486-23BD-64C3E9146D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5F3935-2861-4B74-A39B-21EDA9F9B2E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4032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5F3935-2861-4B74-A39B-21EDA9F9B2E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272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25B138-041F-D904-5E86-8AB7C0DC5D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C504F1C-B096-627E-A1B5-1B78261B5A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96146E4-3CFC-3A45-938C-A5F1E30522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D17B52E-C557-4174-F884-74217EB844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5F3935-2861-4B74-A39B-21EDA9F9B2E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7192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95967-D437-5B03-B52D-ED72E741CD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817645D-ADC7-427F-343E-C9BB567986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65F39BE-86EA-2C4E-AB78-2D3281D82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16F3B83-5ABE-49F2-762A-12C31F8E30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5F3935-2861-4B74-A39B-21EDA9F9B2E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1110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5F3935-2861-4B74-A39B-21EDA9F9B2E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3364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5F3935-2861-4B74-A39B-21EDA9F9B2E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0368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72E59-4BB0-CE86-FBAE-BCCA312C1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4023AE3-0795-72B4-1B8D-E03BB3885F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BFE5BF7-E6D1-B9E1-E992-4603E0D99B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5988597-1B11-1598-F51F-6E6A5BD1A3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5F3935-2861-4B74-A39B-21EDA9F9B2E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521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DEA5A-BB29-1D36-66D6-B32148A98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3975BEB-FBFF-E379-AF18-87DC12D08B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4963C4D-6A5A-9D26-2E70-96A6199211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489BD58-E6E7-1CBB-A158-FD5A19B34E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5F3935-2861-4B74-A39B-21EDA9F9B2E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6147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2CF983-C7BD-10E5-9E3D-98EED7FA0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41D1CCD-5B59-B2FF-EC22-D1F66B9599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98B2474-93CC-3365-C2A3-40DE53BCBB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5B60166-4FA8-BDFF-A2C0-7CCF102129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5F3935-2861-4B74-A39B-21EDA9F9B2E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9910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15E2E-4C3F-571A-A5E5-B6F63294C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8378EE2-7EB6-451E-1651-9E689F11CD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EBEB606-7F59-6F65-A512-92943EC619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88048F3-D959-84D9-19F3-DB4FC6AA4B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5F3935-2861-4B74-A39B-21EDA9F9B2E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652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0C023-AC91-4EC1-5126-5374E7349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1247273-9ACF-D0B7-744E-57CA17F6DA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898E894-B878-F159-AA7D-906E8FBBD3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05F0BA2-49C9-D572-FBC8-3D5031724E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5F3935-2861-4B74-A39B-21EDA9F9B2E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795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984E25-B9DA-F016-CA7F-D02913EC5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82CEFAB-6ADD-29A7-B3F7-FCE27D1D8B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9651236-41AE-893B-EB0A-76D6D0B710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EF392FF-5DB0-07B5-36D3-82BA815F67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5F3935-2861-4B74-A39B-21EDA9F9B2E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695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5F3935-2861-4B74-A39B-21EDA9F9B2E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038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5F3935-2861-4B74-A39B-21EDA9F9B2E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155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5F3935-2861-4B74-A39B-21EDA9F9B2E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146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5F3935-2861-4B74-A39B-21EDA9F9B2E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9548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F25706-660F-CB00-9D2E-8FE5B0744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BBB94E6-1A2B-49B4-2D2F-CDB212F90A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CFA7DE7-E296-1AB5-8513-3130B9DBB1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08C35A5-DC94-B9C9-EC9D-EFB718B681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5F3935-2861-4B74-A39B-21EDA9F9B2E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08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FA543-FB06-4A96-82EA-A7B228A3BC9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7DF6A0-BB3A-48E0-A8B6-716546F5C71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56EDD-659B-4A2C-A742-1FED00661AD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60F123-B0D1-4CDE-8067-88476DA2CCA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889CC-2BBC-4A49-B52B-0E700917CA7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6FA181-14C7-430B-92AD-72D310B88AF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42A22-D6BA-4435-9567-74DAB0280EB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5253D-FEB3-4369-B120-ED752B78974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85187-5FF4-4C2C-9A47-A8C378650A6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5DBA1-3637-4F98-A9FB-9E2E55000AB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225EEA-A59E-4737-A567-8B6EC3E7CF4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das Titelformat zu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die Formate des Vorlagentextes zu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8B42F23B-A9D3-4153-9510-AD9C244FAE4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1031" name="Picture 7" descr="GLDHeader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219200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6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4.png"/><Relationship Id="rId9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4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10" Type="http://schemas.openxmlformats.org/officeDocument/2006/relationships/image" Target="../media/image22.png"/><Relationship Id="rId4" Type="http://schemas.openxmlformats.org/officeDocument/2006/relationships/image" Target="../media/image6.jpeg"/><Relationship Id="rId9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draußen, Himmel, Gras, Pflanze enthält.&#10;&#10;Automatisch generierte Beschreibung">
            <a:extLst>
              <a:ext uri="{FF2B5EF4-FFF2-40B4-BE49-F238E27FC236}">
                <a16:creationId xmlns:a16="http://schemas.microsoft.com/office/drawing/2014/main" id="{D48A1194-A6A0-4DA9-C40F-36F5464327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" y="-1"/>
            <a:ext cx="12214860" cy="686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21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unst, Grün, Licht enthält.&#10;&#10;Automatisch generierte Beschreibung">
            <a:extLst>
              <a:ext uri="{FF2B5EF4-FFF2-40B4-BE49-F238E27FC236}">
                <a16:creationId xmlns:a16="http://schemas.microsoft.com/office/drawing/2014/main" id="{7433060A-4E63-1AB6-84F2-FAD6215B5A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90" y="3379979"/>
            <a:ext cx="12334970" cy="4550325"/>
          </a:xfrm>
          <a:prstGeom prst="rect">
            <a:avLst/>
          </a:prstGeom>
        </p:spPr>
      </p:pic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2057400"/>
            <a:ext cx="8077200" cy="46482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2800" dirty="0"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sz="2800" dirty="0">
              <a:solidFill>
                <a:srgbClr val="FF0000"/>
              </a:solidFill>
              <a:latin typeface="Arial" charset="0"/>
            </a:endParaRPr>
          </a:p>
          <a:p>
            <a:pPr marL="0" indent="0" eaLnBrk="1" hangingPunct="1">
              <a:buNone/>
            </a:pPr>
            <a:endParaRPr lang="en-US" sz="3000" dirty="0">
              <a:latin typeface="Arial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809750" y="1066800"/>
            <a:ext cx="87249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</a:pPr>
            <a:endParaRPr lang="en-US" sz="2800" kern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33400" y="1957241"/>
            <a:ext cx="9367017" cy="441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000" b="1" dirty="0">
                <a:solidFill>
                  <a:srgbClr val="00B800"/>
                </a:solidFill>
                <a:latin typeface="ITC Avant Garde Std Bk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11.4.1.1   </a:t>
            </a:r>
            <a:r>
              <a:rPr lang="en-US" sz="2000" dirty="0">
                <a:latin typeface="ITC Avant Garde Std Bk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Two independent continuous technologies that detect leakages 	     in steady state operation. One of them or a third one for 	  	 	     transient conditions </a:t>
            </a:r>
            <a:endParaRPr lang="de-DE" sz="2000" dirty="0">
              <a:latin typeface="ITC Avant Garde Std Bk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2000" b="1" dirty="0">
                <a:solidFill>
                  <a:srgbClr val="00B800"/>
                </a:solidFill>
                <a:latin typeface="ITC Avant Garde Std Bk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11.4.1.2   </a:t>
            </a:r>
            <a:r>
              <a:rPr lang="en-US" sz="2000" dirty="0">
                <a:latin typeface="ITC Avant Garde Std Bk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Procedure to detect leaks during conveyor breaks and still stand</a:t>
            </a:r>
            <a:endParaRPr lang="de-DE" sz="2000" dirty="0">
              <a:latin typeface="ITC Avant Garde Std Bk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B800"/>
                </a:solidFill>
                <a:latin typeface="ITC Avant Garde Std Bk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11.4.1.3</a:t>
            </a:r>
            <a:r>
              <a:rPr lang="en-US" sz="2000" dirty="0">
                <a:latin typeface="ITC Avant Garde Std Bk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Detection </a:t>
            </a:r>
            <a:r>
              <a:rPr lang="de-DE" sz="2000" dirty="0" err="1">
                <a:latin typeface="ITC Avant Garde Std Bk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de-DE" sz="2000" dirty="0">
                <a:latin typeface="ITC Avant Garde Std Bk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latin typeface="ITC Avant Garde Std Bk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pihole</a:t>
            </a:r>
            <a:r>
              <a:rPr lang="de-DE" sz="2000" dirty="0">
                <a:latin typeface="ITC Avant Garde Std Bk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de-DE" sz="2000" dirty="0" err="1">
                <a:latin typeface="ITC Avant Garde Std Bk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creeping</a:t>
            </a:r>
            <a:r>
              <a:rPr lang="de-DE" sz="2000" dirty="0">
                <a:latin typeface="ITC Avant Garde Std Bk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latin typeface="ITC Avant Garde Std Bk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leakages</a:t>
            </a:r>
            <a:endParaRPr lang="de-DE" sz="2000" dirty="0">
              <a:latin typeface="ITC Avant Garde Std Bk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2000" b="1" dirty="0">
                <a:solidFill>
                  <a:srgbClr val="00B800"/>
                </a:solidFill>
                <a:latin typeface="ITC Avant Garde Std Bk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11.4.1.4   </a:t>
            </a:r>
            <a:r>
              <a:rPr lang="en-US" sz="2000" dirty="0">
                <a:latin typeface="ITC Avant Garde Std Bk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Method that ensures the precise and quick location of any 		     </a:t>
            </a:r>
            <a:r>
              <a:rPr lang="en-US" sz="2000" dirty="0" err="1">
                <a:latin typeface="ITC Avant Garde Std Bk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leakges</a:t>
            </a:r>
            <a:endParaRPr lang="en-US" sz="2000" dirty="0">
              <a:latin typeface="ITC Avant Garde Std Bk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17C86AE-C296-C364-EEE1-BB4A1CFD2B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10" y="0"/>
            <a:ext cx="12213210" cy="91406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61DB02F-DA47-1A6D-D164-E038662F86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9" y="279400"/>
            <a:ext cx="3274397" cy="355262"/>
          </a:xfrm>
          <a:prstGeom prst="rect">
            <a:avLst/>
          </a:prstGeom>
        </p:spPr>
      </p:pic>
      <p:pic>
        <p:nvPicPr>
          <p:cNvPr id="7" name="Grafik 6" descr="Ein Bild, das Schrift, Symbol, Grafiken, Logo enthält.&#10;&#10;Automatisch generierte Beschreibung">
            <a:extLst>
              <a:ext uri="{FF2B5EF4-FFF2-40B4-BE49-F238E27FC236}">
                <a16:creationId xmlns:a16="http://schemas.microsoft.com/office/drawing/2014/main" id="{6D2F685B-7F5D-803B-679F-F54C68A0B6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762965"/>
            <a:ext cx="913488" cy="913488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4E1F73BD-DC92-6617-F7FD-EFA44DA1C7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8419" y="825297"/>
            <a:ext cx="9794981" cy="1409766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TRFL (Technical Rules for Pipelines)</a:t>
            </a:r>
          </a:p>
        </p:txBody>
      </p:sp>
    </p:spTree>
    <p:extLst>
      <p:ext uri="{BB962C8B-B14F-4D97-AF65-F5344CB8AC3E}">
        <p14:creationId xmlns:p14="http://schemas.microsoft.com/office/powerpoint/2010/main" val="261720688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unst, Grün, Licht enthält.&#10;&#10;Automatisch generierte Beschreibung">
            <a:extLst>
              <a:ext uri="{FF2B5EF4-FFF2-40B4-BE49-F238E27FC236}">
                <a16:creationId xmlns:a16="http://schemas.microsoft.com/office/drawing/2014/main" id="{06C7E50D-67B0-1292-4381-768E6FAD4E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37" y="3427521"/>
            <a:ext cx="12334970" cy="4550325"/>
          </a:xfrm>
          <a:prstGeom prst="rect">
            <a:avLst/>
          </a:prstGeom>
        </p:spPr>
      </p:pic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2057400"/>
            <a:ext cx="8077200" cy="46482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2800" dirty="0"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sz="2800" dirty="0">
              <a:solidFill>
                <a:srgbClr val="FF0000"/>
              </a:solidFill>
              <a:latin typeface="Arial" charset="0"/>
            </a:endParaRPr>
          </a:p>
          <a:p>
            <a:pPr marL="0" indent="0" eaLnBrk="1" hangingPunct="1">
              <a:buNone/>
            </a:pPr>
            <a:endParaRPr lang="en-US" sz="3000" dirty="0">
              <a:latin typeface="Arial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809750" y="1219200"/>
            <a:ext cx="87249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</a:pPr>
            <a:endParaRPr lang="en-US" sz="2800" kern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133600" y="2743200"/>
            <a:ext cx="8248650" cy="3714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ITC Avant Garde Std Bk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methods used to detect leaking liquids are to be selected in particular with regard to Annex VII of the TRFL and their</a:t>
            </a:r>
            <a:endParaRPr lang="de-DE" sz="1600" dirty="0">
              <a:latin typeface="ITC Avant Garde Std Bk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200000"/>
              </a:lnSpc>
              <a:spcAft>
                <a:spcPts val="800"/>
              </a:spcAft>
              <a:buAutoNum type="alphaLcParenR"/>
            </a:pPr>
            <a:r>
              <a:rPr lang="en-US" sz="1600" b="1" dirty="0">
                <a:solidFill>
                  <a:srgbClr val="00B800"/>
                </a:solidFill>
                <a:latin typeface="ITC Avant Garde Std Bk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Sensitivity (smallest detectable leakage rate and detection time)</a:t>
            </a:r>
          </a:p>
          <a:p>
            <a:pPr marL="342900" indent="-342900" algn="just">
              <a:lnSpc>
                <a:spcPct val="200000"/>
              </a:lnSpc>
              <a:spcAft>
                <a:spcPts val="800"/>
              </a:spcAft>
              <a:buAutoNum type="alphaLcParenR"/>
            </a:pPr>
            <a:r>
              <a:rPr lang="en-US" sz="1600" b="1" dirty="0">
                <a:solidFill>
                  <a:srgbClr val="00B800"/>
                </a:solidFill>
                <a:latin typeface="ITC Avant Garde Std Bk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Robustness (efficiency under unfavorable conditions)</a:t>
            </a:r>
            <a:endParaRPr lang="de-DE" sz="1600" b="1" dirty="0">
              <a:solidFill>
                <a:srgbClr val="00B800"/>
              </a:solidFill>
              <a:latin typeface="ITC Avant Garde Std Bk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200000"/>
              </a:lnSpc>
              <a:spcAft>
                <a:spcPts val="800"/>
              </a:spcAft>
              <a:buAutoNum type="alphaLcParenR"/>
            </a:pPr>
            <a:r>
              <a:rPr lang="en-US" sz="1600" b="1" dirty="0">
                <a:solidFill>
                  <a:srgbClr val="00B800"/>
                </a:solidFill>
                <a:latin typeface="ITC Avant Garde Std Bk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Reliability (reliable detection without generating too much false alarms)</a:t>
            </a:r>
          </a:p>
          <a:p>
            <a:pPr marL="342900" indent="-342900" algn="just">
              <a:lnSpc>
                <a:spcPct val="200000"/>
              </a:lnSpc>
              <a:spcAft>
                <a:spcPts val="800"/>
              </a:spcAft>
              <a:buAutoNum type="alphaLcParenR"/>
            </a:pPr>
            <a:r>
              <a:rPr lang="en-US" sz="1600" b="1" dirty="0">
                <a:solidFill>
                  <a:srgbClr val="00B800"/>
                </a:solidFill>
                <a:latin typeface="ITC Avant Garde Std Bk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Accuracy of leak location</a:t>
            </a:r>
            <a:endParaRPr lang="de-DE" sz="1600" b="1" dirty="0">
              <a:solidFill>
                <a:srgbClr val="00B800"/>
              </a:solidFill>
              <a:latin typeface="ITC Avant Garde Std Bk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ITC Avant Garde Std Bk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selection must be evaluated by a standard authority.</a:t>
            </a:r>
            <a:endParaRPr lang="de-DE" sz="1600" dirty="0">
              <a:latin typeface="ITC Avant Garde Std Bk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600" dirty="0">
              <a:solidFill>
                <a:srgbClr val="000000"/>
              </a:solidFill>
              <a:latin typeface="ITC Avant Garde Std Bk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234915C-2B4B-9ECE-DF1C-F4F5CACA80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10" y="0"/>
            <a:ext cx="12213210" cy="91406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51130BE-CBD5-E2FA-110B-C390A1C7A5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9" y="279400"/>
            <a:ext cx="3274397" cy="355262"/>
          </a:xfrm>
          <a:prstGeom prst="rect">
            <a:avLst/>
          </a:prstGeom>
        </p:spPr>
      </p:pic>
      <p:pic>
        <p:nvPicPr>
          <p:cNvPr id="7" name="Grafik 6" descr="Ein Bild, das Schrift, Symbol, Grafiken, Logo enthält.&#10;&#10;Automatisch generierte Beschreibung">
            <a:extLst>
              <a:ext uri="{FF2B5EF4-FFF2-40B4-BE49-F238E27FC236}">
                <a16:creationId xmlns:a16="http://schemas.microsoft.com/office/drawing/2014/main" id="{689E2C5F-1A47-16B6-620E-F8E80786E8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762965"/>
            <a:ext cx="913488" cy="913488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0AF3155C-10B2-54C5-2B07-E42BEF186C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1219200"/>
            <a:ext cx="11277600" cy="1409766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11.4.2 Selection of methods, detectable leaks </a:t>
            </a:r>
          </a:p>
        </p:txBody>
      </p:sp>
    </p:spTree>
    <p:extLst>
      <p:ext uri="{BB962C8B-B14F-4D97-AF65-F5344CB8AC3E}">
        <p14:creationId xmlns:p14="http://schemas.microsoft.com/office/powerpoint/2010/main" val="246883493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Himmel, Wasser, draußen, Industrie enthält.&#10;&#10;Automatisch generierte Beschreibung">
            <a:extLst>
              <a:ext uri="{FF2B5EF4-FFF2-40B4-BE49-F238E27FC236}">
                <a16:creationId xmlns:a16="http://schemas.microsoft.com/office/drawing/2014/main" id="{84E538B4-4BED-CAD2-7538-11B7864971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0"/>
            <a:ext cx="12192000" cy="80356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739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Elektronik, Multimedia, Elektronisches Gerät, Anzeigegerät enthält.&#10;&#10;Automatisch generierte Beschreibung">
            <a:extLst>
              <a:ext uri="{FF2B5EF4-FFF2-40B4-BE49-F238E27FC236}">
                <a16:creationId xmlns:a16="http://schemas.microsoft.com/office/drawing/2014/main" id="{5223EF7B-EFB8-0732-607C-D71FAF34A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348" y="3160320"/>
            <a:ext cx="3752194" cy="25846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613910" y="1651831"/>
            <a:ext cx="87249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</a:pPr>
            <a:endParaRPr lang="en-US" sz="2800" kern="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2" name="Grafik 11" descr="Ein Bild, das Kunst, Grün, Licht enthält.&#10;&#10;Automatisch generierte Beschreibung">
            <a:extLst>
              <a:ext uri="{FF2B5EF4-FFF2-40B4-BE49-F238E27FC236}">
                <a16:creationId xmlns:a16="http://schemas.microsoft.com/office/drawing/2014/main" id="{0BD4B6D7-03FB-09CF-ECCE-56FA4C5718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10" y="3349853"/>
            <a:ext cx="12334970" cy="455032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695C42CA-2995-D75B-D009-4468409C12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10" y="0"/>
            <a:ext cx="12213210" cy="914063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8076C92D-0557-C096-62D0-1745B7679B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9" y="279400"/>
            <a:ext cx="3274397" cy="355262"/>
          </a:xfrm>
          <a:prstGeom prst="rect">
            <a:avLst/>
          </a:prstGeom>
        </p:spPr>
      </p:pic>
      <p:pic>
        <p:nvPicPr>
          <p:cNvPr id="14" name="Grafik 13" descr="Ein Bild, das Schrift, Symbol, Grafiken, Logo enthält.&#10;&#10;Automatisch generierte Beschreibung">
            <a:extLst>
              <a:ext uri="{FF2B5EF4-FFF2-40B4-BE49-F238E27FC236}">
                <a16:creationId xmlns:a16="http://schemas.microsoft.com/office/drawing/2014/main" id="{5E05F961-273C-D878-8FCD-AF894642BB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762965"/>
            <a:ext cx="913488" cy="913488"/>
          </a:xfrm>
          <a:prstGeom prst="rect">
            <a:avLst/>
          </a:prstGeom>
        </p:spPr>
      </p:pic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2057400"/>
            <a:ext cx="8077200" cy="46482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2800" dirty="0"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sz="2800" dirty="0">
              <a:solidFill>
                <a:srgbClr val="FF0000"/>
              </a:solidFill>
              <a:latin typeface="Arial" charset="0"/>
            </a:endParaRPr>
          </a:p>
          <a:p>
            <a:pPr marL="0" indent="0" eaLnBrk="1" hangingPunct="1">
              <a:buNone/>
            </a:pPr>
            <a:endParaRPr lang="en-US" sz="3000" dirty="0">
              <a:latin typeface="Arial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A99362C-46FF-834E-7224-9A8DFF6522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8419" y="607076"/>
            <a:ext cx="9661162" cy="1409766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Accoustic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leak detection technology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9639B21-037A-A069-6937-338667B4E50A}"/>
              </a:ext>
            </a:extLst>
          </p:cNvPr>
          <p:cNvSpPr txBox="1"/>
          <p:nvPr/>
        </p:nvSpPr>
        <p:spPr>
          <a:xfrm>
            <a:off x="533400" y="2016842"/>
            <a:ext cx="1561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ITC Avant Garde Std Bk" panose="020B0502020202020204" pitchFamily="34" charset="0"/>
              </a:rPr>
              <a:t>The System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EE388AB-637F-9A6B-EAC3-F196B4BE31F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0" t="19312" r="9874" b="9504"/>
          <a:stretch/>
        </p:blipFill>
        <p:spPr>
          <a:xfrm>
            <a:off x="4567230" y="1912392"/>
            <a:ext cx="3619976" cy="2071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Grafik 18" descr="Ein Bild, das Metall, Im Haus enthält.&#10;&#10;Automatisch generierte Beschreibung">
            <a:extLst>
              <a:ext uri="{FF2B5EF4-FFF2-40B4-BE49-F238E27FC236}">
                <a16:creationId xmlns:a16="http://schemas.microsoft.com/office/drawing/2014/main" id="{9FC4CE89-DBC3-22F5-6744-64A8FC495F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09" y="2895600"/>
            <a:ext cx="3810550" cy="27856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045506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BBBD824-1817-1939-E1D8-43CC724A7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9D7A6-FB2B-BDB9-4350-B34CEB6BC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3910" y="1651831"/>
            <a:ext cx="87249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</a:pPr>
            <a:endParaRPr lang="en-US" sz="2800" kern="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2" name="Grafik 11" descr="Ein Bild, das Kunst, Grün, Licht enthält.&#10;&#10;Automatisch generierte Beschreibung">
            <a:extLst>
              <a:ext uri="{FF2B5EF4-FFF2-40B4-BE49-F238E27FC236}">
                <a16:creationId xmlns:a16="http://schemas.microsoft.com/office/drawing/2014/main" id="{0507351F-C36F-3494-4D60-2284C16592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10" y="3349853"/>
            <a:ext cx="12334970" cy="455032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2A354219-D5F7-5E27-4B3E-0A78F40D6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10" y="0"/>
            <a:ext cx="12213210" cy="914063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7D63846A-1DCA-F285-90ED-FF22CE1A41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9" y="279400"/>
            <a:ext cx="3274397" cy="355262"/>
          </a:xfrm>
          <a:prstGeom prst="rect">
            <a:avLst/>
          </a:prstGeom>
        </p:spPr>
      </p:pic>
      <p:pic>
        <p:nvPicPr>
          <p:cNvPr id="14" name="Grafik 13" descr="Ein Bild, das Schrift, Symbol, Grafiken, Logo enthält.&#10;&#10;Automatisch generierte Beschreibung">
            <a:extLst>
              <a:ext uri="{FF2B5EF4-FFF2-40B4-BE49-F238E27FC236}">
                <a16:creationId xmlns:a16="http://schemas.microsoft.com/office/drawing/2014/main" id="{9C730375-0A9D-356F-BEC1-40652782F6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762965"/>
            <a:ext cx="913488" cy="913488"/>
          </a:xfrm>
          <a:prstGeom prst="rect">
            <a:avLst/>
          </a:prstGeom>
        </p:spPr>
      </p:pic>
      <p:sp>
        <p:nvSpPr>
          <p:cNvPr id="16386" name="Rectangle 3">
            <a:extLst>
              <a:ext uri="{FF2B5EF4-FFF2-40B4-BE49-F238E27FC236}">
                <a16:creationId xmlns:a16="http://schemas.microsoft.com/office/drawing/2014/main" id="{64698AE8-28DC-8221-1B4D-ACE7BF3B2C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33600" y="2057400"/>
            <a:ext cx="8077200" cy="46482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2800" dirty="0"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sz="2800" dirty="0">
              <a:solidFill>
                <a:srgbClr val="FF0000"/>
              </a:solidFill>
              <a:latin typeface="Arial" charset="0"/>
            </a:endParaRPr>
          </a:p>
          <a:p>
            <a:pPr marL="0" indent="0" eaLnBrk="1" hangingPunct="1">
              <a:buNone/>
            </a:pPr>
            <a:endParaRPr lang="en-US" sz="3000" dirty="0">
              <a:latin typeface="Arial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4D1CACF-103E-EEAD-2217-C84B33F3D9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8419" y="607076"/>
            <a:ext cx="9661162" cy="1409766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Accoustic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leak detection technology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1D7C101-03D5-9BD1-6710-4DA1AF80A005}"/>
              </a:ext>
            </a:extLst>
          </p:cNvPr>
          <p:cNvSpPr txBox="1"/>
          <p:nvPr/>
        </p:nvSpPr>
        <p:spPr>
          <a:xfrm>
            <a:off x="533400" y="2016842"/>
            <a:ext cx="33215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ITC Avant Garde Std Bk" panose="020B0502020202020204" pitchFamily="34" charset="0"/>
              </a:rPr>
              <a:t>The </a:t>
            </a:r>
            <a:r>
              <a:rPr lang="de-DE" sz="2000" dirty="0" err="1">
                <a:latin typeface="ITC Avant Garde Std Bk" panose="020B0502020202020204" pitchFamily="34" charset="0"/>
              </a:rPr>
              <a:t>Scope</a:t>
            </a:r>
            <a:r>
              <a:rPr lang="de-DE" sz="2000" dirty="0">
                <a:latin typeface="ITC Avant Garde Std Bk" panose="020B0502020202020204" pitchFamily="34" charset="0"/>
              </a:rPr>
              <a:t> </a:t>
            </a:r>
            <a:r>
              <a:rPr lang="de-DE" sz="2000" dirty="0" err="1">
                <a:latin typeface="ITC Avant Garde Std Bk" panose="020B0502020202020204" pitchFamily="34" charset="0"/>
              </a:rPr>
              <a:t>of</a:t>
            </a:r>
            <a:r>
              <a:rPr lang="de-DE" sz="2000" dirty="0">
                <a:latin typeface="ITC Avant Garde Std Bk" panose="020B0502020202020204" pitchFamily="34" charset="0"/>
              </a:rPr>
              <a:t> </a:t>
            </a:r>
            <a:r>
              <a:rPr lang="de-DE" sz="2000" dirty="0" err="1">
                <a:latin typeface="ITC Avant Garde Std Bk" panose="020B0502020202020204" pitchFamily="34" charset="0"/>
              </a:rPr>
              <a:t>Application</a:t>
            </a:r>
            <a:endParaRPr lang="de-DE" sz="2000" dirty="0">
              <a:latin typeface="ITC Avant Garde Std Bk" panose="020B0502020202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81B9A38-04D9-7909-ECEA-BDA6A43FBA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1" y="2640118"/>
            <a:ext cx="2908588" cy="19812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6F02CC4-8ED1-39D6-3FD5-87AEC98B871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63"/>
          <a:stretch/>
        </p:blipFill>
        <p:spPr>
          <a:xfrm>
            <a:off x="2606145" y="4003001"/>
            <a:ext cx="3413655" cy="2707923"/>
          </a:xfrm>
          <a:prstGeom prst="rect">
            <a:avLst/>
          </a:prstGeom>
        </p:spPr>
      </p:pic>
      <p:pic>
        <p:nvPicPr>
          <p:cNvPr id="10" name="Image 5">
            <a:extLst>
              <a:ext uri="{FF2B5EF4-FFF2-40B4-BE49-F238E27FC236}">
                <a16:creationId xmlns:a16="http://schemas.microsoft.com/office/drawing/2014/main" id="{D20D1FA7-B1BC-F108-5A30-7279E760950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609354"/>
            <a:ext cx="4495800" cy="210433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206618B-1D08-A23D-617D-ADE38AD0F1E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2410"/>
          <a:stretch/>
        </p:blipFill>
        <p:spPr>
          <a:xfrm>
            <a:off x="9532391" y="4112243"/>
            <a:ext cx="2574193" cy="249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68159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7DA21AE-8B41-13C5-5244-60F3B97DD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Computer, Text, Elektronisches Gerät, Computerhardware enthält.&#10;&#10;Automatisch generierte Beschreibung">
            <a:extLst>
              <a:ext uri="{FF2B5EF4-FFF2-40B4-BE49-F238E27FC236}">
                <a16:creationId xmlns:a16="http://schemas.microsoft.com/office/drawing/2014/main" id="{3B6AD756-99D3-AA45-226B-C8ACDF05B4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4766" y="1397627"/>
            <a:ext cx="12886766" cy="54603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8C028F-E415-7694-1B2D-FADB40F80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019432"/>
            <a:ext cx="87249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</a:pPr>
            <a:endParaRPr lang="en-US" sz="2800" kern="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0C204952-69AB-58E8-4947-61954E17CF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10" y="0"/>
            <a:ext cx="12213210" cy="914063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293FECBD-8135-8289-7A69-9D55062A3F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9" y="279400"/>
            <a:ext cx="3274397" cy="355262"/>
          </a:xfrm>
          <a:prstGeom prst="rect">
            <a:avLst/>
          </a:prstGeom>
        </p:spPr>
      </p:pic>
      <p:pic>
        <p:nvPicPr>
          <p:cNvPr id="14" name="Grafik 13" descr="Ein Bild, das Schrift, Symbol, Grafiken, Logo enthält.&#10;&#10;Automatisch generierte Beschreibung">
            <a:extLst>
              <a:ext uri="{FF2B5EF4-FFF2-40B4-BE49-F238E27FC236}">
                <a16:creationId xmlns:a16="http://schemas.microsoft.com/office/drawing/2014/main" id="{DF3AF03B-D5F5-943E-D733-0C50C4874E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762965"/>
            <a:ext cx="913488" cy="913488"/>
          </a:xfrm>
          <a:prstGeom prst="rect">
            <a:avLst/>
          </a:prstGeom>
        </p:spPr>
      </p:pic>
      <p:sp>
        <p:nvSpPr>
          <p:cNvPr id="16386" name="Rectangle 3">
            <a:extLst>
              <a:ext uri="{FF2B5EF4-FFF2-40B4-BE49-F238E27FC236}">
                <a16:creationId xmlns:a16="http://schemas.microsoft.com/office/drawing/2014/main" id="{A5487F18-B2DF-E9EA-5A1A-BE1C9F0307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33600" y="2057400"/>
            <a:ext cx="8077200" cy="46482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2800" dirty="0"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sz="2800" dirty="0">
              <a:solidFill>
                <a:srgbClr val="FF0000"/>
              </a:solidFill>
              <a:latin typeface="Arial" charset="0"/>
            </a:endParaRPr>
          </a:p>
          <a:p>
            <a:pPr marL="0" indent="0" eaLnBrk="1" hangingPunct="1">
              <a:buNone/>
            </a:pPr>
            <a:endParaRPr lang="en-US" sz="3000" dirty="0">
              <a:latin typeface="Arial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A97DF80-2D35-C706-C7B7-0D70C4947E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8419" y="607076"/>
            <a:ext cx="9661162" cy="1409766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Accoustic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leak detection technology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D3E2B54-7AA1-2DC4-81B1-4AC713CEFEB0}"/>
              </a:ext>
            </a:extLst>
          </p:cNvPr>
          <p:cNvSpPr txBox="1"/>
          <p:nvPr/>
        </p:nvSpPr>
        <p:spPr>
          <a:xfrm>
            <a:off x="533400" y="2016842"/>
            <a:ext cx="26790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ITC Avant Garde Std Bk" panose="020B0502020202020204" pitchFamily="34" charset="0"/>
              </a:rPr>
              <a:t>The Data Evaluation</a:t>
            </a:r>
          </a:p>
        </p:txBody>
      </p:sp>
    </p:spTree>
    <p:extLst>
      <p:ext uri="{BB962C8B-B14F-4D97-AF65-F5344CB8AC3E}">
        <p14:creationId xmlns:p14="http://schemas.microsoft.com/office/powerpoint/2010/main" val="154081795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2864BD2-12E9-8C07-EC08-CAF78622E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Kunst, Grün, Licht enthält.&#10;&#10;Automatisch generierte Beschreibung">
            <a:extLst>
              <a:ext uri="{FF2B5EF4-FFF2-40B4-BE49-F238E27FC236}">
                <a16:creationId xmlns:a16="http://schemas.microsoft.com/office/drawing/2014/main" id="{553F1E32-95DC-66A3-F7A4-3B1DA4FE4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90" y="3333917"/>
            <a:ext cx="12334970" cy="455032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80A50BFB-BFFC-0770-EE91-206AF67963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10" y="0"/>
            <a:ext cx="12213210" cy="914063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DFF700F-B5BC-8BBD-3D25-86C8F9F77F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9" y="279400"/>
            <a:ext cx="3274397" cy="355262"/>
          </a:xfrm>
          <a:prstGeom prst="rect">
            <a:avLst/>
          </a:prstGeom>
        </p:spPr>
      </p:pic>
      <p:pic>
        <p:nvPicPr>
          <p:cNvPr id="14" name="Grafik 13" descr="Ein Bild, das Schrift, Symbol, Grafiken, Logo enthält.&#10;&#10;Automatisch generierte Beschreibung">
            <a:extLst>
              <a:ext uri="{FF2B5EF4-FFF2-40B4-BE49-F238E27FC236}">
                <a16:creationId xmlns:a16="http://schemas.microsoft.com/office/drawing/2014/main" id="{3D4B6EEB-4FEC-CBE8-F024-25FC302244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762965"/>
            <a:ext cx="913488" cy="913488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2ED62E5F-9CE6-CD53-90C8-B150361B3B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8419" y="607076"/>
            <a:ext cx="9661162" cy="1409766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Accoustic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leak detection technology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5E61202-43D3-A838-EDAD-62C61734A358}"/>
              </a:ext>
            </a:extLst>
          </p:cNvPr>
          <p:cNvSpPr txBox="1"/>
          <p:nvPr/>
        </p:nvSpPr>
        <p:spPr>
          <a:xfrm>
            <a:off x="533400" y="2016842"/>
            <a:ext cx="16459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ITC Avant Garde Std Bk" panose="020B0502020202020204" pitchFamily="34" charset="0"/>
              </a:rPr>
              <a:t>The Benefits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D1DDB9E-1671-E750-F076-AE8D8AA3FD57}"/>
              </a:ext>
            </a:extLst>
          </p:cNvPr>
          <p:cNvSpPr txBox="1"/>
          <p:nvPr/>
        </p:nvSpPr>
        <p:spPr>
          <a:xfrm>
            <a:off x="2218389" y="2115765"/>
            <a:ext cx="9296400" cy="3961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de-DE" sz="1600" dirty="0">
                <a:solidFill>
                  <a:srgbClr val="00B800"/>
                </a:solidFill>
                <a:latin typeface="ITC Avant Garde Std Bk" panose="020B0502020202020204" pitchFamily="34" charset="0"/>
                <a:cs typeface="Arial" pitchFamily="34" charset="0"/>
              </a:rPr>
              <a:t>●</a:t>
            </a:r>
            <a:r>
              <a:rPr lang="de-DE" sz="1600" dirty="0">
                <a:solidFill>
                  <a:srgbClr val="FF0000"/>
                </a:solidFill>
                <a:latin typeface="ITC Avant Garde Std Bk" panose="020B0502020202020204" pitchFamily="34" charset="0"/>
                <a:cs typeface="Arial" pitchFamily="34" charset="0"/>
              </a:rPr>
              <a:t> </a:t>
            </a:r>
            <a:r>
              <a:rPr lang="de-DE" sz="1600" dirty="0" err="1">
                <a:latin typeface="ITC Avant Garde Std Bk" panose="020B0502020202020204" pitchFamily="34" charset="0"/>
                <a:cs typeface="Arial" pitchFamily="34" charset="0"/>
              </a:rPr>
              <a:t>Only</a:t>
            </a:r>
            <a:r>
              <a:rPr lang="de-DE" sz="1600" dirty="0">
                <a:latin typeface="ITC Avant Garde Std Bk" panose="020B0502020202020204" pitchFamily="34" charset="0"/>
                <a:cs typeface="Arial" pitchFamily="34" charset="0"/>
              </a:rPr>
              <a:t> </a:t>
            </a:r>
            <a:r>
              <a:rPr lang="de-DE" sz="1600" dirty="0" err="1">
                <a:latin typeface="ITC Avant Garde Std Bk" panose="020B0502020202020204" pitchFamily="34" charset="0"/>
                <a:cs typeface="Arial" pitchFamily="34" charset="0"/>
              </a:rPr>
              <a:t>system</a:t>
            </a:r>
            <a:r>
              <a:rPr lang="de-DE" sz="1600" dirty="0">
                <a:latin typeface="ITC Avant Garde Std Bk" panose="020B0502020202020204" pitchFamily="34" charset="0"/>
                <a:cs typeface="Arial" pitchFamily="34" charset="0"/>
              </a:rPr>
              <a:t> </a:t>
            </a:r>
            <a:r>
              <a:rPr lang="de-DE" sz="1600" dirty="0" err="1">
                <a:latin typeface="ITC Avant Garde Std Bk" panose="020B0502020202020204" pitchFamily="34" charset="0"/>
                <a:cs typeface="Arial" pitchFamily="34" charset="0"/>
              </a:rPr>
              <a:t>suitable</a:t>
            </a:r>
            <a:r>
              <a:rPr lang="de-DE" sz="1600" dirty="0">
                <a:latin typeface="ITC Avant Garde Std Bk" panose="020B0502020202020204" pitchFamily="34" charset="0"/>
                <a:cs typeface="Arial" pitchFamily="34" charset="0"/>
              </a:rPr>
              <a:t> </a:t>
            </a:r>
            <a:r>
              <a:rPr lang="de-DE" sz="1600" dirty="0" err="1">
                <a:latin typeface="ITC Avant Garde Std Bk" panose="020B0502020202020204" pitchFamily="34" charset="0"/>
                <a:cs typeface="Arial" pitchFamily="34" charset="0"/>
              </a:rPr>
              <a:t>for</a:t>
            </a:r>
            <a:r>
              <a:rPr lang="de-DE" sz="1600" dirty="0">
                <a:latin typeface="ITC Avant Garde Std Bk" panose="020B0502020202020204" pitchFamily="34" charset="0"/>
                <a:cs typeface="Arial" pitchFamily="34" charset="0"/>
              </a:rPr>
              <a:t> </a:t>
            </a:r>
            <a:r>
              <a:rPr lang="de-DE" sz="1600" dirty="0" err="1">
                <a:latin typeface="ITC Avant Garde Std Bk" panose="020B0502020202020204" pitchFamily="34" charset="0"/>
                <a:cs typeface="Arial" pitchFamily="34" charset="0"/>
              </a:rPr>
              <a:t>smallest</a:t>
            </a:r>
            <a:r>
              <a:rPr lang="de-DE" sz="1600" dirty="0">
                <a:latin typeface="ITC Avant Garde Std Bk" panose="020B0502020202020204" pitchFamily="34" charset="0"/>
                <a:cs typeface="Arial" pitchFamily="34" charset="0"/>
              </a:rPr>
              <a:t> </a:t>
            </a:r>
            <a:r>
              <a:rPr lang="de-DE" sz="1600" dirty="0" err="1">
                <a:latin typeface="ITC Avant Garde Std Bk" panose="020B0502020202020204" pitchFamily="34" charset="0"/>
                <a:cs typeface="Arial" pitchFamily="34" charset="0"/>
              </a:rPr>
              <a:t>leaks</a:t>
            </a:r>
            <a:r>
              <a:rPr lang="de-DE" sz="1600" dirty="0">
                <a:latin typeface="ITC Avant Garde Std Bk" panose="020B0502020202020204" pitchFamily="34" charset="0"/>
                <a:cs typeface="Arial" pitchFamily="34" charset="0"/>
              </a:rPr>
              <a:t> (6.8 l/</a:t>
            </a:r>
            <a:r>
              <a:rPr lang="de-DE" sz="1600" dirty="0" err="1">
                <a:latin typeface="ITC Avant Garde Std Bk" panose="020B0502020202020204" pitchFamily="34" charset="0"/>
                <a:cs typeface="Arial" pitchFamily="34" charset="0"/>
              </a:rPr>
              <a:t>hr</a:t>
            </a:r>
            <a:r>
              <a:rPr lang="de-DE" sz="1600" dirty="0">
                <a:latin typeface="ITC Avant Garde Std Bk" panose="020B0502020202020204" pitchFamily="34" charset="0"/>
                <a:cs typeface="Arial" pitchFamily="34" charset="0"/>
              </a:rPr>
              <a:t>)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de-DE" sz="1600" dirty="0">
                <a:solidFill>
                  <a:srgbClr val="00B800"/>
                </a:solidFill>
                <a:latin typeface="ITC Avant Garde Std Bk" panose="020B0502020202020204" pitchFamily="34" charset="0"/>
                <a:cs typeface="Arial" pitchFamily="34" charset="0"/>
              </a:rPr>
              <a:t>●</a:t>
            </a:r>
            <a:r>
              <a:rPr lang="de-DE" sz="1600" dirty="0">
                <a:solidFill>
                  <a:srgbClr val="FF0000"/>
                </a:solidFill>
                <a:latin typeface="ITC Avant Garde Std Bk" panose="020B0502020202020204" pitchFamily="34" charset="0"/>
                <a:cs typeface="Arial" pitchFamily="34" charset="0"/>
              </a:rPr>
              <a:t> </a:t>
            </a:r>
            <a:r>
              <a:rPr lang="de-DE" sz="1600" dirty="0" err="1">
                <a:latin typeface="ITC Avant Garde Std Bk" panose="020B0502020202020204" pitchFamily="34" charset="0"/>
                <a:cs typeface="Arial" pitchFamily="34" charset="0"/>
              </a:rPr>
              <a:t>Locating</a:t>
            </a:r>
            <a:r>
              <a:rPr lang="de-DE" sz="1600" dirty="0">
                <a:latin typeface="ITC Avant Garde Std Bk" panose="020B0502020202020204" pitchFamily="34" charset="0"/>
                <a:cs typeface="Arial" pitchFamily="34" charset="0"/>
              </a:rPr>
              <a:t> </a:t>
            </a:r>
            <a:r>
              <a:rPr lang="de-DE" sz="1600" dirty="0" err="1">
                <a:latin typeface="ITC Avant Garde Std Bk" panose="020B0502020202020204" pitchFamily="34" charset="0"/>
                <a:cs typeface="Arial" pitchFamily="34" charset="0"/>
              </a:rPr>
              <a:t>of</a:t>
            </a:r>
            <a:r>
              <a:rPr lang="de-DE" sz="1600" dirty="0">
                <a:latin typeface="ITC Avant Garde Std Bk" panose="020B0502020202020204" pitchFamily="34" charset="0"/>
                <a:cs typeface="Arial" pitchFamily="34" charset="0"/>
              </a:rPr>
              <a:t> </a:t>
            </a:r>
            <a:r>
              <a:rPr lang="de-DE" sz="1600" dirty="0" err="1">
                <a:latin typeface="ITC Avant Garde Std Bk" panose="020B0502020202020204" pitchFamily="34" charset="0"/>
                <a:cs typeface="Arial" pitchFamily="34" charset="0"/>
              </a:rPr>
              <a:t>the</a:t>
            </a:r>
            <a:r>
              <a:rPr lang="de-DE" sz="1600" dirty="0">
                <a:latin typeface="ITC Avant Garde Std Bk" panose="020B0502020202020204" pitchFamily="34" charset="0"/>
                <a:cs typeface="Arial" pitchFamily="34" charset="0"/>
              </a:rPr>
              <a:t> leak </a:t>
            </a:r>
            <a:r>
              <a:rPr lang="de-DE" sz="1600" dirty="0" err="1">
                <a:latin typeface="ITC Avant Garde Std Bk" panose="020B0502020202020204" pitchFamily="34" charset="0"/>
                <a:cs typeface="Arial" pitchFamily="34" charset="0"/>
              </a:rPr>
              <a:t>is</a:t>
            </a:r>
            <a:r>
              <a:rPr lang="de-DE" sz="1600" dirty="0">
                <a:latin typeface="ITC Avant Garde Std Bk" panose="020B0502020202020204" pitchFamily="34" charset="0"/>
                <a:cs typeface="Arial" pitchFamily="34" charset="0"/>
              </a:rPr>
              <a:t> </a:t>
            </a:r>
            <a:r>
              <a:rPr lang="de-DE" sz="1600" dirty="0" err="1">
                <a:latin typeface="ITC Avant Garde Std Bk" panose="020B0502020202020204" pitchFamily="34" charset="0"/>
                <a:cs typeface="Arial" pitchFamily="34" charset="0"/>
              </a:rPr>
              <a:t>done</a:t>
            </a:r>
            <a:r>
              <a:rPr lang="de-DE" sz="1600" dirty="0">
                <a:latin typeface="ITC Avant Garde Std Bk" panose="020B0502020202020204" pitchFamily="34" charset="0"/>
                <a:cs typeface="Arial" pitchFamily="34" charset="0"/>
              </a:rPr>
              <a:t> </a:t>
            </a:r>
            <a:r>
              <a:rPr lang="de-DE" sz="1600" dirty="0" err="1">
                <a:latin typeface="ITC Avant Garde Std Bk" panose="020B0502020202020204" pitchFamily="34" charset="0"/>
                <a:cs typeface="Arial" pitchFamily="34" charset="0"/>
              </a:rPr>
              <a:t>during</a:t>
            </a:r>
            <a:r>
              <a:rPr lang="de-DE" sz="1600" dirty="0">
                <a:latin typeface="ITC Avant Garde Std Bk" panose="020B0502020202020204" pitchFamily="34" charset="0"/>
                <a:cs typeface="Arial" pitchFamily="34" charset="0"/>
              </a:rPr>
              <a:t> </a:t>
            </a:r>
            <a:r>
              <a:rPr lang="de-DE" sz="1600" dirty="0" err="1">
                <a:latin typeface="ITC Avant Garde Std Bk" panose="020B0502020202020204" pitchFamily="34" charset="0"/>
                <a:cs typeface="Arial" pitchFamily="34" charset="0"/>
              </a:rPr>
              <a:t>run</a:t>
            </a:r>
            <a:endParaRPr lang="de-DE" sz="1600" dirty="0">
              <a:latin typeface="ITC Avant Garde Std Bk" panose="020B0502020202020204" pitchFamily="34" charset="0"/>
              <a:cs typeface="Arial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de-DE" sz="1600" dirty="0">
                <a:solidFill>
                  <a:srgbClr val="00B800"/>
                </a:solidFill>
                <a:latin typeface="ITC Avant Garde Std Bk" panose="020B0502020202020204" pitchFamily="34" charset="0"/>
                <a:cs typeface="Arial" pitchFamily="34" charset="0"/>
              </a:rPr>
              <a:t>●</a:t>
            </a:r>
            <a:r>
              <a:rPr lang="de-DE" sz="1600" dirty="0">
                <a:solidFill>
                  <a:srgbClr val="FF0000"/>
                </a:solidFill>
                <a:latin typeface="ITC Avant Garde Std Bk" panose="020B0502020202020204" pitchFamily="34" charset="0"/>
                <a:cs typeface="Arial" pitchFamily="34" charset="0"/>
              </a:rPr>
              <a:t> </a:t>
            </a:r>
            <a:r>
              <a:rPr lang="de-DE" sz="1600" dirty="0" err="1">
                <a:latin typeface="ITC Avant Garde Std Bk" panose="020B0502020202020204" pitchFamily="34" charset="0"/>
                <a:cs typeface="Arial" pitchFamily="34" charset="0"/>
              </a:rPr>
              <a:t>False</a:t>
            </a:r>
            <a:r>
              <a:rPr lang="de-DE" sz="1600" dirty="0">
                <a:latin typeface="ITC Avant Garde Std Bk" panose="020B0502020202020204" pitchFamily="34" charset="0"/>
                <a:cs typeface="Arial" pitchFamily="34" charset="0"/>
              </a:rPr>
              <a:t> </a:t>
            </a:r>
            <a:r>
              <a:rPr lang="de-DE" sz="1600" dirty="0" err="1">
                <a:latin typeface="ITC Avant Garde Std Bk" panose="020B0502020202020204" pitchFamily="34" charset="0"/>
                <a:cs typeface="Arial" pitchFamily="34" charset="0"/>
              </a:rPr>
              <a:t>alarms</a:t>
            </a:r>
            <a:r>
              <a:rPr lang="de-DE" sz="1600" dirty="0">
                <a:latin typeface="ITC Avant Garde Std Bk" panose="020B0502020202020204" pitchFamily="34" charset="0"/>
                <a:cs typeface="Arial" pitchFamily="34" charset="0"/>
              </a:rPr>
              <a:t> </a:t>
            </a:r>
            <a:r>
              <a:rPr lang="de-DE" sz="1600" dirty="0" err="1">
                <a:latin typeface="ITC Avant Garde Std Bk" panose="020B0502020202020204" pitchFamily="34" charset="0"/>
                <a:cs typeface="Arial" pitchFamily="34" charset="0"/>
              </a:rPr>
              <a:t>are</a:t>
            </a:r>
            <a:r>
              <a:rPr lang="de-DE" sz="1600" dirty="0">
                <a:latin typeface="ITC Avant Garde Std Bk" panose="020B0502020202020204" pitchFamily="34" charset="0"/>
                <a:cs typeface="Arial" pitchFamily="34" charset="0"/>
              </a:rPr>
              <a:t> </a:t>
            </a:r>
            <a:r>
              <a:rPr lang="de-DE" sz="1600" dirty="0" err="1">
                <a:latin typeface="ITC Avant Garde Std Bk" panose="020B0502020202020204" pitchFamily="34" charset="0"/>
                <a:cs typeface="Arial" pitchFamily="34" charset="0"/>
              </a:rPr>
              <a:t>reliably</a:t>
            </a:r>
            <a:r>
              <a:rPr lang="de-DE" sz="1600" dirty="0">
                <a:latin typeface="ITC Avant Garde Std Bk" panose="020B0502020202020204" pitchFamily="34" charset="0"/>
                <a:cs typeface="Arial" pitchFamily="34" charset="0"/>
              </a:rPr>
              <a:t> </a:t>
            </a:r>
            <a:r>
              <a:rPr lang="de-DE" sz="1600" dirty="0" err="1">
                <a:latin typeface="ITC Avant Garde Std Bk" panose="020B0502020202020204" pitchFamily="34" charset="0"/>
                <a:cs typeface="Arial" pitchFamily="34" charset="0"/>
              </a:rPr>
              <a:t>avoided</a:t>
            </a:r>
            <a:r>
              <a:rPr lang="de-DE" sz="1600" dirty="0">
                <a:latin typeface="ITC Avant Garde Std Bk" panose="020B0502020202020204" pitchFamily="34" charset="0"/>
                <a:cs typeface="Arial" pitchFamily="34" charset="0"/>
              </a:rPr>
              <a:t> </a:t>
            </a:r>
            <a:r>
              <a:rPr lang="de-DE" sz="1600" dirty="0" err="1">
                <a:latin typeface="ITC Avant Garde Std Bk" panose="020B0502020202020204" pitchFamily="34" charset="0"/>
                <a:cs typeface="Arial" pitchFamily="34" charset="0"/>
              </a:rPr>
              <a:t>with</a:t>
            </a:r>
            <a:r>
              <a:rPr lang="de-DE" sz="1600" dirty="0">
                <a:latin typeface="ITC Avant Garde Std Bk" panose="020B0502020202020204" pitchFamily="34" charset="0"/>
                <a:cs typeface="Arial" pitchFamily="34" charset="0"/>
              </a:rPr>
              <a:t> </a:t>
            </a:r>
            <a:r>
              <a:rPr lang="de-DE" sz="1600" dirty="0" err="1">
                <a:latin typeface="ITC Avant Garde Std Bk" panose="020B0502020202020204" pitchFamily="34" charset="0"/>
                <a:cs typeface="Arial" pitchFamily="34" charset="0"/>
              </a:rPr>
              <a:t>noise</a:t>
            </a:r>
            <a:r>
              <a:rPr lang="de-DE" sz="1600" dirty="0">
                <a:latin typeface="ITC Avant Garde Std Bk" panose="020B0502020202020204" pitchFamily="34" charset="0"/>
                <a:cs typeface="Arial" pitchFamily="34" charset="0"/>
              </a:rPr>
              <a:t> </a:t>
            </a:r>
            <a:r>
              <a:rPr lang="de-DE" sz="1600" dirty="0" err="1">
                <a:latin typeface="ITC Avant Garde Std Bk" panose="020B0502020202020204" pitchFamily="34" charset="0"/>
                <a:cs typeface="Arial" pitchFamily="34" charset="0"/>
              </a:rPr>
              <a:t>filters</a:t>
            </a:r>
            <a:r>
              <a:rPr lang="de-DE" sz="1600" dirty="0">
                <a:latin typeface="ITC Avant Garde Std Bk" panose="020B0502020202020204" pitchFamily="34" charset="0"/>
                <a:cs typeface="Arial" pitchFamily="34" charset="0"/>
              </a:rPr>
              <a:t> and 128 </a:t>
            </a:r>
            <a:r>
              <a:rPr lang="de-DE" sz="1600" dirty="0" err="1">
                <a:latin typeface="ITC Avant Garde Std Bk" panose="020B0502020202020204" pitchFamily="34" charset="0"/>
                <a:cs typeface="Arial" pitchFamily="34" charset="0"/>
              </a:rPr>
              <a:t>channel</a:t>
            </a:r>
            <a:r>
              <a:rPr lang="de-DE" sz="1600" dirty="0">
                <a:latin typeface="ITC Avant Garde Std Bk" panose="020B0502020202020204" pitchFamily="34" charset="0"/>
                <a:cs typeface="Arial" pitchFamily="34" charset="0"/>
              </a:rPr>
              <a:t> </a:t>
            </a:r>
            <a:r>
              <a:rPr lang="de-DE" sz="1600" dirty="0" err="1">
                <a:latin typeface="ITC Avant Garde Std Bk" panose="020B0502020202020204" pitchFamily="34" charset="0"/>
                <a:cs typeface="Arial" pitchFamily="34" charset="0"/>
              </a:rPr>
              <a:t>frequency</a:t>
            </a:r>
            <a:r>
              <a:rPr lang="de-DE" sz="1600" dirty="0">
                <a:latin typeface="ITC Avant Garde Std Bk" panose="020B0502020202020204" pitchFamily="34" charset="0"/>
                <a:cs typeface="Arial" pitchFamily="34" charset="0"/>
              </a:rPr>
              <a:t> </a:t>
            </a:r>
            <a:r>
              <a:rPr lang="de-DE" sz="1600" dirty="0" err="1">
                <a:latin typeface="ITC Avant Garde Std Bk" panose="020B0502020202020204" pitchFamily="34" charset="0"/>
                <a:cs typeface="Arial" pitchFamily="34" charset="0"/>
              </a:rPr>
              <a:t>analysis</a:t>
            </a:r>
            <a:endParaRPr lang="de-DE" sz="1600" dirty="0">
              <a:latin typeface="ITC Avant Garde Std Bk" panose="020B0502020202020204" pitchFamily="34" charset="0"/>
              <a:cs typeface="Arial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de-DE" sz="1600" dirty="0">
                <a:solidFill>
                  <a:srgbClr val="00B800"/>
                </a:solidFill>
                <a:latin typeface="ITC Avant Garde Std Bk" panose="020B0502020202020204" pitchFamily="34" charset="0"/>
                <a:cs typeface="Arial" pitchFamily="34" charset="0"/>
              </a:rPr>
              <a:t>●</a:t>
            </a:r>
            <a:r>
              <a:rPr lang="de-DE" sz="1600" dirty="0">
                <a:solidFill>
                  <a:srgbClr val="FF0000"/>
                </a:solidFill>
                <a:latin typeface="ITC Avant Garde Std Bk" panose="020B0502020202020204" pitchFamily="34" charset="0"/>
                <a:cs typeface="Arial" pitchFamily="34" charset="0"/>
              </a:rPr>
              <a:t> </a:t>
            </a:r>
            <a:r>
              <a:rPr lang="en-US" sz="1600" dirty="0">
                <a:latin typeface="ITC Avant Garde Std Bk" panose="020B0502020202020204" pitchFamily="34" charset="0"/>
                <a:cs typeface="Arial" pitchFamily="34" charset="0"/>
              </a:rPr>
              <a:t>Run results within a few hours</a:t>
            </a:r>
            <a:endParaRPr lang="de-DE" sz="1600" dirty="0">
              <a:latin typeface="ITC Avant Garde Std Bk" panose="020B0502020202020204" pitchFamily="34" charset="0"/>
              <a:cs typeface="Arial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de-DE" sz="1600" dirty="0">
                <a:solidFill>
                  <a:srgbClr val="00B800"/>
                </a:solidFill>
                <a:latin typeface="ITC Avant Garde Std Bk" panose="020B0502020202020204" pitchFamily="34" charset="0"/>
                <a:cs typeface="Arial" pitchFamily="34" charset="0"/>
              </a:rPr>
              <a:t>●</a:t>
            </a:r>
            <a:r>
              <a:rPr lang="de-DE" sz="1600" dirty="0">
                <a:solidFill>
                  <a:srgbClr val="FF0000"/>
                </a:solidFill>
                <a:latin typeface="ITC Avant Garde Std Bk" panose="020B0502020202020204" pitchFamily="34" charset="0"/>
                <a:cs typeface="Arial" pitchFamily="34" charset="0"/>
              </a:rPr>
              <a:t> </a:t>
            </a:r>
            <a:r>
              <a:rPr lang="en-US" sz="1600" dirty="0">
                <a:latin typeface="ITC Avant Garde Std Bk" panose="020B0502020202020204" pitchFamily="34" charset="0"/>
                <a:cs typeface="Arial" pitchFamily="34" charset="0"/>
              </a:rPr>
              <a:t>The only ILI tool certified for ATEX zone 0  (German TÜV approval)</a:t>
            </a:r>
            <a:endParaRPr lang="de-DE" sz="1600" dirty="0">
              <a:latin typeface="ITC Avant Garde Std Bk" panose="020B0502020202020204" pitchFamily="34" charset="0"/>
              <a:cs typeface="Arial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de-DE" sz="1600" dirty="0">
                <a:solidFill>
                  <a:srgbClr val="00B800"/>
                </a:solidFill>
                <a:latin typeface="ITC Avant Garde Std Bk" panose="020B0502020202020204" pitchFamily="34" charset="0"/>
                <a:cs typeface="Arial" pitchFamily="34" charset="0"/>
              </a:rPr>
              <a:t>●</a:t>
            </a:r>
            <a:r>
              <a:rPr lang="de-DE" sz="1600" dirty="0">
                <a:solidFill>
                  <a:srgbClr val="FF0000"/>
                </a:solidFill>
                <a:latin typeface="ITC Avant Garde Std Bk" panose="020B0502020202020204" pitchFamily="34" charset="0"/>
                <a:cs typeface="Arial" pitchFamily="34" charset="0"/>
              </a:rPr>
              <a:t> </a:t>
            </a:r>
            <a:r>
              <a:rPr lang="de-DE" sz="1600" dirty="0">
                <a:solidFill>
                  <a:srgbClr val="000000"/>
                </a:solidFill>
                <a:latin typeface="ITC Avant Garde Std Bk" panose="020B0502020202020204" pitchFamily="34" charset="0"/>
                <a:cs typeface="Arial" pitchFamily="34" charset="0"/>
              </a:rPr>
              <a:t>Operation </a:t>
            </a:r>
            <a:r>
              <a:rPr lang="de-DE" sz="1600" dirty="0" err="1">
                <a:solidFill>
                  <a:srgbClr val="000000"/>
                </a:solidFill>
                <a:latin typeface="ITC Avant Garde Std Bk" panose="020B0502020202020204" pitchFamily="34" charset="0"/>
                <a:cs typeface="Arial" pitchFamily="34" charset="0"/>
              </a:rPr>
              <a:t>is</a:t>
            </a:r>
            <a:r>
              <a:rPr lang="de-DE" sz="1600" dirty="0">
                <a:solidFill>
                  <a:srgbClr val="000000"/>
                </a:solidFill>
                <a:latin typeface="ITC Avant Garde Std Bk" panose="020B0502020202020204" pitchFamily="34" charset="0"/>
                <a:cs typeface="Arial" pitchFamily="34" charset="0"/>
              </a:rPr>
              <a:t> not </a:t>
            </a:r>
            <a:r>
              <a:rPr lang="de-DE" sz="1600" dirty="0" err="1">
                <a:solidFill>
                  <a:srgbClr val="000000"/>
                </a:solidFill>
                <a:latin typeface="ITC Avant Garde Std Bk" panose="020B0502020202020204" pitchFamily="34" charset="0"/>
                <a:cs typeface="Arial" pitchFamily="34" charset="0"/>
              </a:rPr>
              <a:t>affected</a:t>
            </a:r>
            <a:r>
              <a:rPr lang="de-DE" sz="1600" dirty="0">
                <a:solidFill>
                  <a:srgbClr val="000000"/>
                </a:solidFill>
                <a:latin typeface="ITC Avant Garde Std Bk" panose="020B0502020202020204" pitchFamily="34" charset="0"/>
                <a:cs typeface="Arial" pitchFamily="34" charset="0"/>
              </a:rPr>
              <a:t> in </a:t>
            </a:r>
            <a:r>
              <a:rPr lang="de-DE" sz="1600" dirty="0" err="1">
                <a:solidFill>
                  <a:srgbClr val="000000"/>
                </a:solidFill>
                <a:latin typeface="ITC Avant Garde Std Bk" panose="020B0502020202020204" pitchFamily="34" charset="0"/>
                <a:cs typeface="Arial" pitchFamily="34" charset="0"/>
              </a:rPr>
              <a:t>any</a:t>
            </a:r>
            <a:r>
              <a:rPr lang="de-DE" sz="1600" dirty="0">
                <a:solidFill>
                  <a:srgbClr val="000000"/>
                </a:solidFill>
                <a:latin typeface="ITC Avant Garde Std Bk" panose="020B0502020202020204" pitchFamily="34" charset="0"/>
                <a:cs typeface="Arial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ITC Avant Garde Std Bk" panose="020B0502020202020204" pitchFamily="34" charset="0"/>
                <a:cs typeface="Arial" pitchFamily="34" charset="0"/>
              </a:rPr>
              <a:t>way</a:t>
            </a:r>
            <a:endParaRPr lang="de-DE" sz="1600" dirty="0">
              <a:latin typeface="ITC Avant Garde Std Bk" panose="020B0502020202020204" pitchFamily="34" charset="0"/>
              <a:cs typeface="Arial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de-DE" sz="1600" dirty="0">
                <a:solidFill>
                  <a:srgbClr val="00B800"/>
                </a:solidFill>
                <a:latin typeface="ITC Avant Garde Std Bk" panose="020B0502020202020204" pitchFamily="34" charset="0"/>
                <a:cs typeface="Arial" pitchFamily="34" charset="0"/>
              </a:rPr>
              <a:t>●</a:t>
            </a:r>
            <a:r>
              <a:rPr lang="de-DE" sz="1600" dirty="0">
                <a:solidFill>
                  <a:srgbClr val="FF0000"/>
                </a:solidFill>
                <a:latin typeface="ITC Avant Garde Std Bk" panose="020B0502020202020204" pitchFamily="34" charset="0"/>
                <a:cs typeface="Arial" pitchFamily="34" charset="0"/>
              </a:rPr>
              <a:t> </a:t>
            </a:r>
            <a:r>
              <a:rPr lang="de-DE" sz="1600" dirty="0">
                <a:solidFill>
                  <a:srgbClr val="000000"/>
                </a:solidFill>
                <a:latin typeface="ITC Avant Garde Std Bk" panose="020B0502020202020204" pitchFamily="34" charset="0"/>
                <a:cs typeface="Arial" pitchFamily="34" charset="0"/>
              </a:rPr>
              <a:t>Can </a:t>
            </a:r>
            <a:r>
              <a:rPr lang="de-DE" sz="1600" dirty="0" err="1">
                <a:solidFill>
                  <a:srgbClr val="000000"/>
                </a:solidFill>
                <a:latin typeface="ITC Avant Garde Std Bk" panose="020B0502020202020204" pitchFamily="34" charset="0"/>
                <a:cs typeface="Arial" pitchFamily="34" charset="0"/>
              </a:rPr>
              <a:t>be</a:t>
            </a:r>
            <a:r>
              <a:rPr lang="de-DE" sz="1600" dirty="0">
                <a:solidFill>
                  <a:srgbClr val="000000"/>
                </a:solidFill>
                <a:latin typeface="ITC Avant Garde Std Bk" panose="020B0502020202020204" pitchFamily="34" charset="0"/>
                <a:cs typeface="Arial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ITC Avant Garde Std Bk" panose="020B0502020202020204" pitchFamily="34" charset="0"/>
                <a:cs typeface="Arial" pitchFamily="34" charset="0"/>
              </a:rPr>
              <a:t>used</a:t>
            </a:r>
            <a:r>
              <a:rPr lang="de-DE" sz="1600" dirty="0">
                <a:solidFill>
                  <a:srgbClr val="000000"/>
                </a:solidFill>
                <a:latin typeface="ITC Avant Garde Std Bk" panose="020B0502020202020204" pitchFamily="34" charset="0"/>
                <a:cs typeface="Arial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ITC Avant Garde Std Bk" panose="020B0502020202020204" pitchFamily="34" charset="0"/>
                <a:cs typeface="Arial" pitchFamily="34" charset="0"/>
              </a:rPr>
              <a:t>for</a:t>
            </a:r>
            <a:r>
              <a:rPr lang="de-DE" sz="1600" dirty="0">
                <a:solidFill>
                  <a:srgbClr val="000000"/>
                </a:solidFill>
                <a:latin typeface="ITC Avant Garde Std Bk" panose="020B0502020202020204" pitchFamily="34" charset="0"/>
                <a:cs typeface="Arial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ITC Avant Garde Std Bk" panose="020B0502020202020204" pitchFamily="34" charset="0"/>
                <a:cs typeface="Arial" pitchFamily="34" charset="0"/>
              </a:rPr>
              <a:t>several</a:t>
            </a:r>
            <a:r>
              <a:rPr lang="de-DE" sz="1600" dirty="0">
                <a:solidFill>
                  <a:srgbClr val="000000"/>
                </a:solidFill>
                <a:latin typeface="ITC Avant Garde Std Bk" panose="020B0502020202020204" pitchFamily="34" charset="0"/>
                <a:cs typeface="Arial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ITC Avant Garde Std Bk" panose="020B0502020202020204" pitchFamily="34" charset="0"/>
                <a:cs typeface="Arial" pitchFamily="34" charset="0"/>
              </a:rPr>
              <a:t>pipelines</a:t>
            </a:r>
            <a:r>
              <a:rPr lang="de-DE" sz="1600" dirty="0">
                <a:solidFill>
                  <a:srgbClr val="000000"/>
                </a:solidFill>
                <a:latin typeface="ITC Avant Garde Std Bk" panose="020B0502020202020204" pitchFamily="34" charset="0"/>
                <a:cs typeface="Arial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ITC Avant Garde Std Bk" panose="020B0502020202020204" pitchFamily="34" charset="0"/>
                <a:cs typeface="Arial" pitchFamily="34" charset="0"/>
              </a:rPr>
              <a:t>by</a:t>
            </a:r>
            <a:r>
              <a:rPr lang="de-DE" sz="1600" dirty="0">
                <a:solidFill>
                  <a:srgbClr val="000000"/>
                </a:solidFill>
                <a:latin typeface="ITC Avant Garde Std Bk" panose="020B0502020202020204" pitchFamily="34" charset="0"/>
                <a:cs typeface="Arial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ITC Avant Garde Std Bk" panose="020B0502020202020204" pitchFamily="34" charset="0"/>
                <a:cs typeface="Arial" pitchFamily="34" charset="0"/>
              </a:rPr>
              <a:t>switching</a:t>
            </a:r>
            <a:r>
              <a:rPr lang="de-DE" sz="1600" dirty="0">
                <a:solidFill>
                  <a:srgbClr val="000000"/>
                </a:solidFill>
                <a:latin typeface="ITC Avant Garde Std Bk" panose="020B0502020202020204" pitchFamily="34" charset="0"/>
                <a:cs typeface="Arial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ITC Avant Garde Std Bk" panose="020B0502020202020204" pitchFamily="34" charset="0"/>
                <a:cs typeface="Arial" pitchFamily="34" charset="0"/>
              </a:rPr>
              <a:t>the</a:t>
            </a:r>
            <a:r>
              <a:rPr lang="de-DE" sz="1600" dirty="0">
                <a:solidFill>
                  <a:srgbClr val="000000"/>
                </a:solidFill>
                <a:latin typeface="ITC Avant Garde Std Bk" panose="020B0502020202020204" pitchFamily="34" charset="0"/>
                <a:cs typeface="Arial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ITC Avant Garde Std Bk" panose="020B0502020202020204" pitchFamily="34" charset="0"/>
                <a:cs typeface="Arial" pitchFamily="34" charset="0"/>
              </a:rPr>
              <a:t>chassis</a:t>
            </a:r>
            <a:endParaRPr lang="de-DE" sz="1600" dirty="0">
              <a:solidFill>
                <a:srgbClr val="000000"/>
              </a:solidFill>
              <a:latin typeface="ITC Avant Garde Std Bk" panose="020B0502020202020204" pitchFamily="34" charset="0"/>
              <a:cs typeface="Arial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de-DE" sz="1600" dirty="0">
                <a:solidFill>
                  <a:srgbClr val="00B800"/>
                </a:solidFill>
                <a:latin typeface="ITC Avant Garde Std Bk" panose="020B0502020202020204" pitchFamily="34" charset="0"/>
                <a:cs typeface="Arial" pitchFamily="34" charset="0"/>
              </a:rPr>
              <a:t>●</a:t>
            </a:r>
            <a:r>
              <a:rPr lang="de-DE" sz="1600" dirty="0">
                <a:solidFill>
                  <a:srgbClr val="FF0000"/>
                </a:solidFill>
                <a:latin typeface="ITC Avant Garde Std Bk" panose="020B0502020202020204" pitchFamily="34" charset="0"/>
                <a:cs typeface="Arial" pitchFamily="34" charset="0"/>
              </a:rPr>
              <a:t> </a:t>
            </a:r>
            <a:r>
              <a:rPr lang="de-DE" sz="1600" dirty="0">
                <a:solidFill>
                  <a:srgbClr val="000000"/>
                </a:solidFill>
                <a:latin typeface="ITC Avant Garde Std Bk" panose="020B0502020202020204" pitchFamily="34" charset="0"/>
                <a:cs typeface="Arial" pitchFamily="34" charset="0"/>
              </a:rPr>
              <a:t>Handling and </a:t>
            </a:r>
            <a:r>
              <a:rPr lang="de-DE" sz="1600" dirty="0" err="1">
                <a:solidFill>
                  <a:srgbClr val="000000"/>
                </a:solidFill>
                <a:latin typeface="ITC Avant Garde Std Bk" panose="020B0502020202020204" pitchFamily="34" charset="0"/>
                <a:cs typeface="Arial" pitchFamily="34" charset="0"/>
              </a:rPr>
              <a:t>operation</a:t>
            </a:r>
            <a:r>
              <a:rPr lang="de-DE" sz="1600" dirty="0">
                <a:solidFill>
                  <a:srgbClr val="000000"/>
                </a:solidFill>
                <a:latin typeface="ITC Avant Garde Std Bk" panose="020B0502020202020204" pitchFamily="34" charset="0"/>
                <a:cs typeface="Arial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ITC Avant Garde Std Bk" panose="020B0502020202020204" pitchFamily="34" charset="0"/>
                <a:cs typeface="Arial" pitchFamily="34" charset="0"/>
              </a:rPr>
              <a:t>is</a:t>
            </a:r>
            <a:r>
              <a:rPr lang="de-DE" sz="1600" dirty="0">
                <a:solidFill>
                  <a:srgbClr val="000000"/>
                </a:solidFill>
                <a:latin typeface="ITC Avant Garde Std Bk" panose="020B0502020202020204" pitchFamily="34" charset="0"/>
                <a:cs typeface="Arial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ITC Avant Garde Std Bk" panose="020B0502020202020204" pitchFamily="34" charset="0"/>
                <a:cs typeface="Arial" pitchFamily="34" charset="0"/>
              </a:rPr>
              <a:t>very</a:t>
            </a:r>
            <a:r>
              <a:rPr lang="de-DE" sz="1600" dirty="0">
                <a:solidFill>
                  <a:srgbClr val="000000"/>
                </a:solidFill>
                <a:latin typeface="ITC Avant Garde Std Bk" panose="020B0502020202020204" pitchFamily="34" charset="0"/>
                <a:cs typeface="Arial" pitchFamily="34" charset="0"/>
              </a:rPr>
              <a:t> easy</a:t>
            </a:r>
          </a:p>
        </p:txBody>
      </p:sp>
    </p:spTree>
    <p:extLst>
      <p:ext uri="{BB962C8B-B14F-4D97-AF65-F5344CB8AC3E}">
        <p14:creationId xmlns:p14="http://schemas.microsoft.com/office/powerpoint/2010/main" val="158023705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3C8EB5B-A9F4-B38C-E7C9-B10C835B5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652CA5C5-1D28-FDA9-8521-F190D1E469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10" y="0"/>
            <a:ext cx="12213210" cy="914063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20BDC5C7-228F-EF32-FAC5-2D5CC4F6A4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9" y="279400"/>
            <a:ext cx="3274397" cy="355262"/>
          </a:xfrm>
          <a:prstGeom prst="rect">
            <a:avLst/>
          </a:prstGeom>
        </p:spPr>
      </p:pic>
      <p:pic>
        <p:nvPicPr>
          <p:cNvPr id="14" name="Grafik 13" descr="Ein Bild, das Schrift, Symbol, Grafiken, Logo enthält.&#10;&#10;Automatisch generierte Beschreibung">
            <a:extLst>
              <a:ext uri="{FF2B5EF4-FFF2-40B4-BE49-F238E27FC236}">
                <a16:creationId xmlns:a16="http://schemas.microsoft.com/office/drawing/2014/main" id="{506D03C4-151C-477D-7DAC-619E766A68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762965"/>
            <a:ext cx="913488" cy="913488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5AEB3E9-20EE-4206-B27F-633AB72E28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8419" y="607076"/>
            <a:ext cx="9661162" cy="1409766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Accoustic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leak detection technology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C7EBA93-CC57-A325-6E47-B15374BEA13A}"/>
              </a:ext>
            </a:extLst>
          </p:cNvPr>
          <p:cNvSpPr txBox="1"/>
          <p:nvPr/>
        </p:nvSpPr>
        <p:spPr>
          <a:xfrm>
            <a:off x="500856" y="2016242"/>
            <a:ext cx="30827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ITC Avant Garde Std Bk" panose="020B0502020202020204" pitchFamily="34" charset="0"/>
              </a:rPr>
              <a:t>The </a:t>
            </a:r>
            <a:r>
              <a:rPr lang="de-DE" sz="2000" dirty="0" err="1">
                <a:latin typeface="ITC Avant Garde Std Bk" panose="020B0502020202020204" pitchFamily="34" charset="0"/>
              </a:rPr>
              <a:t>new</a:t>
            </a:r>
            <a:r>
              <a:rPr lang="de-DE" sz="2000" dirty="0">
                <a:latin typeface="ITC Avant Garde Std Bk" panose="020B0502020202020204" pitchFamily="34" charset="0"/>
              </a:rPr>
              <a:t> </a:t>
            </a:r>
            <a:r>
              <a:rPr lang="de-DE" sz="2000" dirty="0" err="1">
                <a:latin typeface="ITC Avant Garde Std Bk" panose="020B0502020202020204" pitchFamily="34" charset="0"/>
              </a:rPr>
              <a:t>Developments</a:t>
            </a:r>
            <a:endParaRPr lang="de-DE" sz="2000" dirty="0">
              <a:latin typeface="ITC Avant Garde Std Bk" panose="020B050202020202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27F4356-4A1C-A7D1-09F2-9C8D427679F5}"/>
              </a:ext>
            </a:extLst>
          </p:cNvPr>
          <p:cNvSpPr txBox="1"/>
          <p:nvPr/>
        </p:nvSpPr>
        <p:spPr>
          <a:xfrm>
            <a:off x="990600" y="2812832"/>
            <a:ext cx="6806287" cy="2853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>
                <a:latin typeface="ITC Avant Garde Std Bk" panose="020B0502020202020204" pitchFamily="34" charset="0"/>
              </a:rPr>
              <a:t>Increasing</a:t>
            </a:r>
            <a:r>
              <a:rPr lang="de-DE" sz="1600" dirty="0">
                <a:latin typeface="ITC Avant Garde Std Bk" panose="020B0502020202020204" pitchFamily="34" charset="0"/>
              </a:rPr>
              <a:t> </a:t>
            </a:r>
            <a:r>
              <a:rPr lang="de-DE" sz="1600" dirty="0" err="1">
                <a:latin typeface="ITC Avant Garde Std Bk" panose="020B0502020202020204" pitchFamily="34" charset="0"/>
              </a:rPr>
              <a:t>sensitivity</a:t>
            </a:r>
            <a:r>
              <a:rPr lang="de-DE" sz="1600" dirty="0">
                <a:latin typeface="ITC Avant Garde Std Bk" panose="020B0502020202020204" pitchFamily="34" charset="0"/>
              </a:rPr>
              <a:t> </a:t>
            </a:r>
            <a:r>
              <a:rPr lang="de-DE" sz="1600" dirty="0" err="1">
                <a:latin typeface="ITC Avant Garde Std Bk" panose="020B0502020202020204" pitchFamily="34" charset="0"/>
              </a:rPr>
              <a:t>to</a:t>
            </a:r>
            <a:r>
              <a:rPr lang="de-DE" sz="1600" dirty="0">
                <a:latin typeface="ITC Avant Garde Std Bk" panose="020B0502020202020204" pitchFamily="34" charset="0"/>
              </a:rPr>
              <a:t> </a:t>
            </a:r>
            <a:r>
              <a:rPr lang="de-DE" sz="1600" dirty="0" err="1">
                <a:latin typeface="ITC Avant Garde Std Bk" panose="020B0502020202020204" pitchFamily="34" charset="0"/>
              </a:rPr>
              <a:t>adapt</a:t>
            </a:r>
            <a:r>
              <a:rPr lang="de-DE" sz="1600" dirty="0">
                <a:latin typeface="ITC Avant Garde Std Bk" panose="020B0502020202020204" pitchFamily="34" charset="0"/>
              </a:rPr>
              <a:t> </a:t>
            </a:r>
            <a:r>
              <a:rPr lang="de-DE" sz="1600" dirty="0" err="1">
                <a:latin typeface="ITC Avant Garde Std Bk" panose="020B0502020202020204" pitchFamily="34" charset="0"/>
              </a:rPr>
              <a:t>to</a:t>
            </a:r>
            <a:r>
              <a:rPr lang="de-DE" sz="1600" dirty="0">
                <a:latin typeface="ITC Avant Garde Std Bk" panose="020B0502020202020204" pitchFamily="34" charset="0"/>
              </a:rPr>
              <a:t> diverse environmental </a:t>
            </a:r>
            <a:r>
              <a:rPr lang="de-DE" sz="1600" dirty="0" err="1">
                <a:latin typeface="ITC Avant Garde Std Bk" panose="020B0502020202020204" pitchFamily="34" charset="0"/>
              </a:rPr>
              <a:t>conditions</a:t>
            </a:r>
            <a:r>
              <a:rPr lang="de-DE" sz="1600" dirty="0">
                <a:latin typeface="ITC Avant Garde Std Bk" panose="020B0502020202020204" pitchFamily="34" charset="0"/>
              </a:rPr>
              <a:t>.</a:t>
            </a:r>
          </a:p>
          <a:p>
            <a:pPr marL="0" indent="0">
              <a:buNone/>
            </a:pPr>
            <a:r>
              <a:rPr lang="de-DE" sz="1600" dirty="0">
                <a:latin typeface="ITC Avant Garde Std Bk" panose="020B0502020202020204" pitchFamily="34" charset="0"/>
              </a:rPr>
              <a:t>Challenges: </a:t>
            </a:r>
            <a:r>
              <a:rPr lang="de-DE" dirty="0"/>
              <a:t>	</a:t>
            </a:r>
            <a:r>
              <a:rPr lang="de-DE" sz="1600" dirty="0">
                <a:solidFill>
                  <a:srgbClr val="00B800"/>
                </a:solidFill>
                <a:latin typeface="ITC Avant Garde Std Bk" panose="020B0502020202020204" pitchFamily="34" charset="0"/>
                <a:cs typeface="Arial" pitchFamily="34" charset="0"/>
              </a:rPr>
              <a:t>●</a:t>
            </a:r>
            <a:r>
              <a:rPr lang="de-DE" sz="1600" dirty="0">
                <a:solidFill>
                  <a:srgbClr val="FF0000"/>
                </a:solidFill>
                <a:latin typeface="ITC Avant Garde Std Bk" panose="020B0502020202020204" pitchFamily="34" charset="0"/>
                <a:cs typeface="Arial" pitchFamily="34" charset="0"/>
              </a:rPr>
              <a:t> </a:t>
            </a:r>
            <a:r>
              <a:rPr lang="de-DE" sz="1600" dirty="0" err="1">
                <a:latin typeface="ITC Avant Garde Std Bk" panose="020B0502020202020204" pitchFamily="34" charset="0"/>
                <a:cs typeface="Arial" pitchFamily="34" charset="0"/>
              </a:rPr>
              <a:t>Receiving</a:t>
            </a:r>
            <a:r>
              <a:rPr lang="de-DE" sz="1600" dirty="0">
                <a:latin typeface="ITC Avant Garde Std Bk" panose="020B0502020202020204" pitchFamily="34" charset="0"/>
                <a:cs typeface="Arial" pitchFamily="34" charset="0"/>
              </a:rPr>
              <a:t> </a:t>
            </a:r>
            <a:r>
              <a:rPr lang="de-DE" sz="1600" dirty="0" err="1">
                <a:latin typeface="ITC Avant Garde Std Bk" panose="020B0502020202020204" pitchFamily="34" charset="0"/>
                <a:cs typeface="Arial" pitchFamily="34" charset="0"/>
              </a:rPr>
              <a:t>low</a:t>
            </a:r>
            <a:r>
              <a:rPr lang="de-DE" sz="1600" dirty="0">
                <a:latin typeface="ITC Avant Garde Std Bk" panose="020B0502020202020204" pitchFamily="34" charset="0"/>
                <a:cs typeface="Arial" pitchFamily="34" charset="0"/>
              </a:rPr>
              <a:t> </a:t>
            </a:r>
            <a:r>
              <a:rPr lang="de-DE" sz="1600" dirty="0" err="1">
                <a:latin typeface="ITC Avant Garde Std Bk" panose="020B0502020202020204" pitchFamily="34" charset="0"/>
                <a:cs typeface="Arial" pitchFamily="34" charset="0"/>
              </a:rPr>
              <a:t>distortion</a:t>
            </a:r>
            <a:endParaRPr lang="de-DE" sz="1600" dirty="0">
              <a:latin typeface="ITC Avant Garde Std Bk" panose="020B0502020202020204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de-DE" sz="1600" dirty="0">
                <a:latin typeface="ITC Avant Garde Std Bk" panose="020B0502020202020204" pitchFamily="34" charset="0"/>
                <a:cs typeface="Arial" pitchFamily="34" charset="0"/>
              </a:rPr>
              <a:t>		   </a:t>
            </a:r>
            <a:r>
              <a:rPr lang="de-DE" sz="1600" dirty="0" err="1">
                <a:latin typeface="ITC Avant Garde Std Bk" panose="020B0502020202020204" pitchFamily="34" charset="0"/>
                <a:cs typeface="Arial" pitchFamily="34" charset="0"/>
              </a:rPr>
              <a:t>acoustic</a:t>
            </a:r>
            <a:r>
              <a:rPr lang="de-DE" sz="1600" dirty="0">
                <a:latin typeface="ITC Avant Garde Std Bk" panose="020B0502020202020204" pitchFamily="34" charset="0"/>
                <a:cs typeface="Arial" pitchFamily="34" charset="0"/>
              </a:rPr>
              <a:t> </a:t>
            </a:r>
            <a:r>
              <a:rPr lang="de-DE" sz="1600" dirty="0" err="1">
                <a:latin typeface="ITC Avant Garde Std Bk" panose="020B0502020202020204" pitchFamily="34" charset="0"/>
                <a:cs typeface="Arial" pitchFamily="34" charset="0"/>
              </a:rPr>
              <a:t>signals</a:t>
            </a:r>
            <a:endParaRPr lang="de-DE" sz="1600" dirty="0">
              <a:latin typeface="ITC Avant Garde Std Bk" panose="020B0502020202020204" pitchFamily="34" charset="0"/>
              <a:cs typeface="Arial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de-DE" sz="1600" dirty="0">
                <a:solidFill>
                  <a:srgbClr val="00B800"/>
                </a:solidFill>
                <a:latin typeface="ITC Avant Garde Std Bk" panose="020B0502020202020204" pitchFamily="34" charset="0"/>
                <a:cs typeface="Arial" pitchFamily="34" charset="0"/>
              </a:rPr>
              <a:t>		●</a:t>
            </a:r>
            <a:r>
              <a:rPr lang="de-DE" sz="1600" dirty="0">
                <a:solidFill>
                  <a:srgbClr val="FF0000"/>
                </a:solidFill>
                <a:latin typeface="ITC Avant Garde Std Bk" panose="020B0502020202020204" pitchFamily="34" charset="0"/>
                <a:cs typeface="Arial" pitchFamily="34" charset="0"/>
              </a:rPr>
              <a:t> </a:t>
            </a:r>
            <a:r>
              <a:rPr lang="de-DE" sz="1600" dirty="0" err="1">
                <a:latin typeface="ITC Avant Garde Std Bk" panose="020B0502020202020204" pitchFamily="34" charset="0"/>
                <a:cs typeface="Arial" pitchFamily="34" charset="0"/>
              </a:rPr>
              <a:t>Filtering</a:t>
            </a:r>
            <a:r>
              <a:rPr lang="de-DE" sz="1600" dirty="0">
                <a:latin typeface="ITC Avant Garde Std Bk" panose="020B0502020202020204" pitchFamily="34" charset="0"/>
                <a:cs typeface="Arial" pitchFamily="34" charset="0"/>
              </a:rPr>
              <a:t> </a:t>
            </a:r>
            <a:r>
              <a:rPr lang="de-DE" sz="1600" dirty="0" err="1">
                <a:latin typeface="ITC Avant Garde Std Bk" panose="020B0502020202020204" pitchFamily="34" charset="0"/>
                <a:cs typeface="Arial" pitchFamily="34" charset="0"/>
              </a:rPr>
              <a:t>noise</a:t>
            </a:r>
            <a:r>
              <a:rPr lang="de-DE" sz="1600" dirty="0">
                <a:latin typeface="ITC Avant Garde Std Bk" panose="020B0502020202020204" pitchFamily="34" charset="0"/>
                <a:cs typeface="Arial" pitchFamily="34" charset="0"/>
              </a:rPr>
              <a:t> and </a:t>
            </a:r>
            <a:r>
              <a:rPr lang="de-DE" sz="1600" dirty="0" err="1">
                <a:latin typeface="ITC Avant Garde Std Bk" panose="020B0502020202020204" pitchFamily="34" charset="0"/>
                <a:cs typeface="Arial" pitchFamily="34" charset="0"/>
              </a:rPr>
              <a:t>unwanted</a:t>
            </a:r>
            <a:r>
              <a:rPr lang="de-DE" sz="1600" dirty="0">
                <a:latin typeface="ITC Avant Garde Std Bk" panose="020B0502020202020204" pitchFamily="34" charset="0"/>
                <a:cs typeface="Arial" pitchFamily="34" charset="0"/>
              </a:rPr>
              <a:t> </a:t>
            </a:r>
            <a:r>
              <a:rPr lang="de-DE" sz="1600" dirty="0" err="1">
                <a:latin typeface="ITC Avant Garde Std Bk" panose="020B0502020202020204" pitchFamily="34" charset="0"/>
                <a:cs typeface="Arial" pitchFamily="34" charset="0"/>
              </a:rPr>
              <a:t>signals</a:t>
            </a:r>
            <a:endParaRPr lang="de-DE" sz="1600" dirty="0">
              <a:latin typeface="ITC Avant Garde Std Bk" panose="020B0502020202020204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de-DE" sz="1600" dirty="0">
                <a:latin typeface="ITC Avant Garde Std Bk" panose="020B0502020202020204" pitchFamily="34" charset="0"/>
                <a:cs typeface="Arial" pitchFamily="34" charset="0"/>
              </a:rPr>
              <a:t>		   </a:t>
            </a:r>
            <a:r>
              <a:rPr lang="de-DE" sz="1600" dirty="0" err="1">
                <a:latin typeface="ITC Avant Garde Std Bk" panose="020B0502020202020204" pitchFamily="34" charset="0"/>
                <a:cs typeface="Arial" pitchFamily="34" charset="0"/>
              </a:rPr>
              <a:t>without</a:t>
            </a:r>
            <a:r>
              <a:rPr lang="de-DE" sz="1600" dirty="0">
                <a:latin typeface="ITC Avant Garde Std Bk" panose="020B0502020202020204" pitchFamily="34" charset="0"/>
                <a:cs typeface="Arial" pitchFamily="34" charset="0"/>
              </a:rPr>
              <a:t> </a:t>
            </a:r>
            <a:r>
              <a:rPr lang="de-DE" sz="1600" dirty="0" err="1">
                <a:latin typeface="ITC Avant Garde Std Bk" panose="020B0502020202020204" pitchFamily="34" charset="0"/>
                <a:cs typeface="Arial" pitchFamily="34" charset="0"/>
              </a:rPr>
              <a:t>loosing</a:t>
            </a:r>
            <a:r>
              <a:rPr lang="de-DE" sz="1600" dirty="0">
                <a:latin typeface="ITC Avant Garde Std Bk" panose="020B0502020202020204" pitchFamily="34" charset="0"/>
                <a:cs typeface="Arial" pitchFamily="34" charset="0"/>
              </a:rPr>
              <a:t> </a:t>
            </a:r>
            <a:r>
              <a:rPr lang="de-DE" sz="1600" dirty="0" err="1">
                <a:latin typeface="ITC Avant Garde Std Bk" panose="020B0502020202020204" pitchFamily="34" charset="0"/>
                <a:cs typeface="Arial" pitchFamily="34" charset="0"/>
              </a:rPr>
              <a:t>important</a:t>
            </a:r>
            <a:r>
              <a:rPr lang="de-DE" sz="1600" dirty="0">
                <a:latin typeface="ITC Avant Garde Std Bk" panose="020B0502020202020204" pitchFamily="34" charset="0"/>
                <a:cs typeface="Arial" pitchFamily="34" charset="0"/>
              </a:rPr>
              <a:t> </a:t>
            </a:r>
            <a:r>
              <a:rPr lang="de-DE" sz="1600" dirty="0" err="1">
                <a:latin typeface="ITC Avant Garde Std Bk" panose="020B0502020202020204" pitchFamily="34" charset="0"/>
                <a:cs typeface="Arial" pitchFamily="34" charset="0"/>
              </a:rPr>
              <a:t>information</a:t>
            </a:r>
            <a:endParaRPr lang="de-DE" sz="1600" dirty="0">
              <a:latin typeface="ITC Avant Garde Std Bk" panose="020B0502020202020204" pitchFamily="34" charset="0"/>
              <a:cs typeface="Arial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de-DE" sz="1600" dirty="0">
                <a:solidFill>
                  <a:srgbClr val="00B800"/>
                </a:solidFill>
                <a:latin typeface="ITC Avant Garde Std Bk" panose="020B0502020202020204" pitchFamily="34" charset="0"/>
                <a:cs typeface="Arial" pitchFamily="34" charset="0"/>
              </a:rPr>
              <a:t>		●</a:t>
            </a:r>
            <a:r>
              <a:rPr lang="de-DE" sz="1600" dirty="0">
                <a:solidFill>
                  <a:srgbClr val="FF0000"/>
                </a:solidFill>
                <a:latin typeface="ITC Avant Garde Std Bk" panose="020B0502020202020204" pitchFamily="34" charset="0"/>
                <a:cs typeface="Arial" pitchFamily="34" charset="0"/>
              </a:rPr>
              <a:t> </a:t>
            </a:r>
            <a:r>
              <a:rPr lang="de-DE" sz="1600" dirty="0" err="1">
                <a:latin typeface="ITC Avant Garde Std Bk" panose="020B0502020202020204" pitchFamily="34" charset="0"/>
                <a:cs typeface="Arial" pitchFamily="34" charset="0"/>
              </a:rPr>
              <a:t>Leveraging</a:t>
            </a:r>
            <a:r>
              <a:rPr lang="de-DE" sz="1600" dirty="0">
                <a:latin typeface="ITC Avant Garde Std Bk" panose="020B0502020202020204" pitchFamily="34" charset="0"/>
                <a:cs typeface="Arial" pitchFamily="34" charset="0"/>
              </a:rPr>
              <a:t> </a:t>
            </a:r>
            <a:r>
              <a:rPr lang="de-DE" sz="1600" dirty="0" err="1">
                <a:latin typeface="ITC Avant Garde Std Bk" panose="020B0502020202020204" pitchFamily="34" charset="0"/>
                <a:cs typeface="Arial" pitchFamily="34" charset="0"/>
              </a:rPr>
              <a:t>advanced</a:t>
            </a:r>
            <a:r>
              <a:rPr lang="de-DE" sz="1600" dirty="0">
                <a:latin typeface="ITC Avant Garde Std Bk" panose="020B0502020202020204" pitchFamily="34" charset="0"/>
                <a:cs typeface="Arial" pitchFamily="34" charset="0"/>
              </a:rPr>
              <a:t> </a:t>
            </a:r>
            <a:r>
              <a:rPr lang="de-DE" sz="1600" dirty="0" err="1">
                <a:latin typeface="ITC Avant Garde Std Bk" panose="020B0502020202020204" pitchFamily="34" charset="0"/>
                <a:cs typeface="Arial" pitchFamily="34" charset="0"/>
              </a:rPr>
              <a:t>algorithms</a:t>
            </a:r>
            <a:r>
              <a:rPr lang="de-DE" sz="1600" dirty="0">
                <a:latin typeface="ITC Avant Garde Std Bk" panose="020B0502020202020204" pitchFamily="34" charset="0"/>
                <a:cs typeface="Arial" pitchFamily="34" charset="0"/>
              </a:rPr>
              <a:t> </a:t>
            </a:r>
          </a:p>
          <a:p>
            <a:pPr marL="0" indent="0">
              <a:buNone/>
            </a:pPr>
            <a:r>
              <a:rPr lang="de-DE" sz="1600" dirty="0">
                <a:latin typeface="ITC Avant Garde Std Bk" panose="020B0502020202020204" pitchFamily="34" charset="0"/>
                <a:cs typeface="Arial" pitchFamily="34" charset="0"/>
              </a:rPr>
              <a:t>		   </a:t>
            </a:r>
            <a:r>
              <a:rPr lang="de-DE" sz="1600" dirty="0" err="1">
                <a:latin typeface="ITC Avant Garde Std Bk" panose="020B0502020202020204" pitchFamily="34" charset="0"/>
                <a:cs typeface="Arial" pitchFamily="34" charset="0"/>
              </a:rPr>
              <a:t>to</a:t>
            </a:r>
            <a:r>
              <a:rPr lang="de-DE" sz="1600" dirty="0">
                <a:latin typeface="ITC Avant Garde Std Bk" panose="020B0502020202020204" pitchFamily="34" charset="0"/>
                <a:cs typeface="Arial" pitchFamily="34" charset="0"/>
              </a:rPr>
              <a:t> </a:t>
            </a:r>
            <a:r>
              <a:rPr lang="de-DE" sz="1600" dirty="0" err="1">
                <a:latin typeface="ITC Avant Garde Std Bk" panose="020B0502020202020204" pitchFamily="34" charset="0"/>
                <a:cs typeface="Arial" pitchFamily="34" charset="0"/>
              </a:rPr>
              <a:t>evaluate</a:t>
            </a:r>
            <a:r>
              <a:rPr lang="de-DE" sz="1600" dirty="0">
                <a:latin typeface="ITC Avant Garde Std Bk" panose="020B0502020202020204" pitchFamily="34" charset="0"/>
                <a:cs typeface="Arial" pitchFamily="34" charset="0"/>
              </a:rPr>
              <a:t> </a:t>
            </a:r>
            <a:r>
              <a:rPr lang="de-DE" sz="1600" dirty="0" err="1">
                <a:latin typeface="ITC Avant Garde Std Bk" panose="020B0502020202020204" pitchFamily="34" charset="0"/>
                <a:cs typeface="Arial" pitchFamily="34" charset="0"/>
              </a:rPr>
              <a:t>complex</a:t>
            </a:r>
            <a:r>
              <a:rPr lang="de-DE" sz="1600" dirty="0">
                <a:latin typeface="ITC Avant Garde Std Bk" panose="020B0502020202020204" pitchFamily="34" charset="0"/>
                <a:cs typeface="Arial" pitchFamily="34" charset="0"/>
              </a:rPr>
              <a:t> </a:t>
            </a:r>
            <a:r>
              <a:rPr lang="de-DE" sz="1600" dirty="0" err="1">
                <a:latin typeface="ITC Avant Garde Std Bk" panose="020B0502020202020204" pitchFamily="34" charset="0"/>
                <a:cs typeface="Arial" pitchFamily="34" charset="0"/>
              </a:rPr>
              <a:t>data</a:t>
            </a:r>
            <a:endParaRPr lang="de-DE" sz="1600" dirty="0">
              <a:latin typeface="ITC Avant Garde Std Bk" panose="020B0502020202020204" pitchFamily="34" charset="0"/>
              <a:cs typeface="Arial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de-DE" sz="1600" dirty="0">
                <a:solidFill>
                  <a:srgbClr val="00B800"/>
                </a:solidFill>
                <a:latin typeface="ITC Avant Garde Std Bk" panose="020B0502020202020204" pitchFamily="34" charset="0"/>
                <a:cs typeface="Arial" pitchFamily="34" charset="0"/>
              </a:rPr>
              <a:t>		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ED19745-7945-563A-72A0-85F2FE0DD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112192"/>
            <a:ext cx="5067300" cy="223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rafik 11" descr="Ein Bild, das Kunst, Grün, Licht enthält.&#10;&#10;Automatisch generierte Beschreibung">
            <a:extLst>
              <a:ext uri="{FF2B5EF4-FFF2-40B4-BE49-F238E27FC236}">
                <a16:creationId xmlns:a16="http://schemas.microsoft.com/office/drawing/2014/main" id="{64A874AB-E95A-8E1A-73E9-99F29CE987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90" y="3333917"/>
            <a:ext cx="12334970" cy="455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44949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477304D-D4FA-4F3C-65D9-545B4258B0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Kunst, Grün, Licht enthält.&#10;&#10;Automatisch generierte Beschreibung">
            <a:extLst>
              <a:ext uri="{FF2B5EF4-FFF2-40B4-BE49-F238E27FC236}">
                <a16:creationId xmlns:a16="http://schemas.microsoft.com/office/drawing/2014/main" id="{A2A3B19D-1217-D8F0-7CFD-2DC731DE5F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90" y="3333917"/>
            <a:ext cx="12334970" cy="455032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058B568-1CBD-2D6D-B247-1D6A6E5BDA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10" y="0"/>
            <a:ext cx="12213210" cy="914063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628760FD-E54B-91D8-0085-A00E395364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9" y="279400"/>
            <a:ext cx="3274397" cy="355262"/>
          </a:xfrm>
          <a:prstGeom prst="rect">
            <a:avLst/>
          </a:prstGeom>
        </p:spPr>
      </p:pic>
      <p:pic>
        <p:nvPicPr>
          <p:cNvPr id="14" name="Grafik 13" descr="Ein Bild, das Schrift, Symbol, Grafiken, Logo enthält.&#10;&#10;Automatisch generierte Beschreibung">
            <a:extLst>
              <a:ext uri="{FF2B5EF4-FFF2-40B4-BE49-F238E27FC236}">
                <a16:creationId xmlns:a16="http://schemas.microsoft.com/office/drawing/2014/main" id="{F17CA329-01F9-5857-7821-987A466CA1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762965"/>
            <a:ext cx="913488" cy="913488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205697A0-5B88-1461-04F9-A4ECE5BADE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8419" y="607076"/>
            <a:ext cx="9661162" cy="1409766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Accoustic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leak detection technology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3E4F4D3-A970-C93F-0CEE-AE0E89A1AD5D}"/>
              </a:ext>
            </a:extLst>
          </p:cNvPr>
          <p:cNvSpPr txBox="1"/>
          <p:nvPr/>
        </p:nvSpPr>
        <p:spPr>
          <a:xfrm>
            <a:off x="500856" y="2016242"/>
            <a:ext cx="5729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>
                <a:latin typeface="ITC Avant Garde Std Bk" panose="020B0502020202020204" pitchFamily="34" charset="0"/>
              </a:rPr>
              <a:t>How</a:t>
            </a:r>
            <a:r>
              <a:rPr lang="de-DE" sz="2000" dirty="0">
                <a:latin typeface="ITC Avant Garde Std Bk" panose="020B0502020202020204" pitchFamily="34" charset="0"/>
              </a:rPr>
              <a:t> </a:t>
            </a:r>
            <a:r>
              <a:rPr lang="de-DE" sz="2000" dirty="0" err="1">
                <a:latin typeface="ITC Avant Garde Std Bk" panose="020B0502020202020204" pitchFamily="34" charset="0"/>
              </a:rPr>
              <a:t>to</a:t>
            </a:r>
            <a:r>
              <a:rPr lang="de-DE" sz="2000" dirty="0">
                <a:latin typeface="ITC Avant Garde Std Bk" panose="020B0502020202020204" pitchFamily="34" charset="0"/>
              </a:rPr>
              <a:t> </a:t>
            </a:r>
            <a:r>
              <a:rPr lang="de-DE" sz="2000" dirty="0" err="1">
                <a:latin typeface="ITC Avant Garde Std Bk" panose="020B0502020202020204" pitchFamily="34" charset="0"/>
              </a:rPr>
              <a:t>ensure</a:t>
            </a:r>
            <a:r>
              <a:rPr lang="de-DE" sz="2000" dirty="0">
                <a:latin typeface="ITC Avant Garde Std Bk" panose="020B0502020202020204" pitchFamily="34" charset="0"/>
              </a:rPr>
              <a:t> high-quality </a:t>
            </a:r>
            <a:r>
              <a:rPr lang="de-DE" sz="2000" dirty="0" err="1">
                <a:latin typeface="ITC Avant Garde Std Bk" panose="020B0502020202020204" pitchFamily="34" charset="0"/>
              </a:rPr>
              <a:t>signal</a:t>
            </a:r>
            <a:r>
              <a:rPr lang="de-DE" sz="2000" dirty="0">
                <a:latin typeface="ITC Avant Garde Std Bk" panose="020B0502020202020204" pitchFamily="34" charset="0"/>
              </a:rPr>
              <a:t> </a:t>
            </a:r>
            <a:r>
              <a:rPr lang="de-DE" sz="2000" dirty="0" err="1">
                <a:latin typeface="ITC Avant Garde Std Bk" panose="020B0502020202020204" pitchFamily="34" charset="0"/>
              </a:rPr>
              <a:t>processing</a:t>
            </a:r>
            <a:endParaRPr lang="de-DE" sz="2000" dirty="0">
              <a:latin typeface="ITC Avant Garde Std Bk" panose="020B050202020202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3790869-E4FC-C0EA-925B-471067147321}"/>
              </a:ext>
            </a:extLst>
          </p:cNvPr>
          <p:cNvSpPr txBox="1"/>
          <p:nvPr/>
        </p:nvSpPr>
        <p:spPr>
          <a:xfrm>
            <a:off x="990600" y="2812832"/>
            <a:ext cx="5333127" cy="27302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de-DE" sz="1600" dirty="0">
                <a:latin typeface="ITC Avant Garde Std Bk" panose="020B0502020202020204" pitchFamily="34" charset="0"/>
              </a:rPr>
              <a:t>Challenges: </a:t>
            </a:r>
            <a:r>
              <a:rPr lang="de-DE" dirty="0"/>
              <a:t>	</a:t>
            </a:r>
            <a:r>
              <a:rPr lang="de-DE" sz="1600" dirty="0">
                <a:solidFill>
                  <a:srgbClr val="00B800"/>
                </a:solidFill>
                <a:latin typeface="ITC Avant Garde Std Bk" panose="020B0502020202020204" pitchFamily="34" charset="0"/>
                <a:cs typeface="Arial" pitchFamily="34" charset="0"/>
              </a:rPr>
              <a:t>●</a:t>
            </a:r>
            <a:r>
              <a:rPr lang="de-DE" sz="1600" dirty="0">
                <a:solidFill>
                  <a:srgbClr val="FF0000"/>
                </a:solidFill>
                <a:latin typeface="ITC Avant Garde Std Bk" panose="020B0502020202020204" pitchFamily="34" charset="0"/>
                <a:cs typeface="Arial" pitchFamily="34" charset="0"/>
              </a:rPr>
              <a:t> </a:t>
            </a:r>
            <a:r>
              <a:rPr lang="de-DE" sz="1600" dirty="0" err="1">
                <a:latin typeface="ITC Avant Garde Std Bk" panose="020B0502020202020204" pitchFamily="34" charset="0"/>
                <a:cs typeface="Arial" pitchFamily="34" charset="0"/>
              </a:rPr>
              <a:t>Hydrophone</a:t>
            </a:r>
            <a:r>
              <a:rPr lang="de-DE" sz="1600" dirty="0">
                <a:latin typeface="ITC Avant Garde Std Bk" panose="020B0502020202020204" pitchFamily="34" charset="0"/>
                <a:cs typeface="Arial" pitchFamily="34" charset="0"/>
              </a:rPr>
              <a:t> </a:t>
            </a:r>
            <a:r>
              <a:rPr lang="de-DE" sz="1600" dirty="0" err="1">
                <a:latin typeface="ITC Avant Garde Std Bk" panose="020B0502020202020204" pitchFamily="34" charset="0"/>
                <a:cs typeface="Arial" pitchFamily="34" charset="0"/>
              </a:rPr>
              <a:t>selection</a:t>
            </a:r>
            <a:endParaRPr lang="de-DE" sz="1600" dirty="0">
              <a:latin typeface="ITC Avant Garde Std Bk" panose="020B0502020202020204" pitchFamily="34" charset="0"/>
              <a:cs typeface="Arial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de-DE" sz="1600" dirty="0">
                <a:solidFill>
                  <a:srgbClr val="00B800"/>
                </a:solidFill>
                <a:latin typeface="ITC Avant Garde Std Bk" panose="020B0502020202020204" pitchFamily="34" charset="0"/>
                <a:cs typeface="Arial" pitchFamily="34" charset="0"/>
              </a:rPr>
              <a:t>		●</a:t>
            </a:r>
            <a:r>
              <a:rPr lang="de-DE" sz="1600" dirty="0">
                <a:solidFill>
                  <a:srgbClr val="FF0000"/>
                </a:solidFill>
                <a:latin typeface="ITC Avant Garde Std Bk" panose="020B0502020202020204" pitchFamily="34" charset="0"/>
                <a:cs typeface="Arial" pitchFamily="34" charset="0"/>
              </a:rPr>
              <a:t> </a:t>
            </a:r>
            <a:r>
              <a:rPr lang="de-DE" sz="1600" dirty="0">
                <a:latin typeface="ITC Avant Garde Std Bk" panose="020B0502020202020204" pitchFamily="34" charset="0"/>
                <a:cs typeface="Arial" pitchFamily="34" charset="0"/>
              </a:rPr>
              <a:t>Signal </a:t>
            </a:r>
            <a:r>
              <a:rPr lang="de-DE" sz="1600" dirty="0" err="1">
                <a:latin typeface="ITC Avant Garde Std Bk" panose="020B0502020202020204" pitchFamily="34" charset="0"/>
                <a:cs typeface="Arial" pitchFamily="34" charset="0"/>
              </a:rPr>
              <a:t>amplification</a:t>
            </a:r>
            <a:endParaRPr lang="de-DE" sz="1600" dirty="0">
              <a:latin typeface="ITC Avant Garde Std Bk" panose="020B0502020202020204" pitchFamily="34" charset="0"/>
              <a:cs typeface="Arial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de-DE" sz="1600" dirty="0">
                <a:solidFill>
                  <a:srgbClr val="00B800"/>
                </a:solidFill>
                <a:latin typeface="ITC Avant Garde Std Bk" panose="020B0502020202020204" pitchFamily="34" charset="0"/>
                <a:cs typeface="Arial" pitchFamily="34" charset="0"/>
              </a:rPr>
              <a:t>		●</a:t>
            </a:r>
            <a:r>
              <a:rPr lang="de-DE" sz="1600" dirty="0">
                <a:solidFill>
                  <a:srgbClr val="FF0000"/>
                </a:solidFill>
                <a:latin typeface="ITC Avant Garde Std Bk" panose="020B0502020202020204" pitchFamily="34" charset="0"/>
                <a:cs typeface="Arial" pitchFamily="34" charset="0"/>
              </a:rPr>
              <a:t> </a:t>
            </a:r>
            <a:r>
              <a:rPr lang="de-DE" sz="1600" dirty="0">
                <a:latin typeface="ITC Avant Garde Std Bk" panose="020B0502020202020204" pitchFamily="34" charset="0"/>
                <a:cs typeface="Arial" pitchFamily="34" charset="0"/>
              </a:rPr>
              <a:t>Data </a:t>
            </a:r>
            <a:r>
              <a:rPr lang="de-DE" sz="1600" dirty="0" err="1">
                <a:latin typeface="ITC Avant Garde Std Bk" panose="020B0502020202020204" pitchFamily="34" charset="0"/>
                <a:cs typeface="Arial" pitchFamily="34" charset="0"/>
              </a:rPr>
              <a:t>processing</a:t>
            </a:r>
            <a:endParaRPr lang="de-DE" sz="1600" dirty="0">
              <a:latin typeface="ITC Avant Garde Std Bk" panose="020B0502020202020204" pitchFamily="34" charset="0"/>
              <a:cs typeface="Arial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de-DE" sz="1600" dirty="0">
                <a:latin typeface="ITC Avant Garde Std Bk" panose="020B0502020202020204" pitchFamily="34" charset="0"/>
                <a:cs typeface="Arial" pitchFamily="34" charset="0"/>
              </a:rPr>
              <a:t>		</a:t>
            </a:r>
            <a:r>
              <a:rPr lang="de-DE" sz="1600" dirty="0">
                <a:solidFill>
                  <a:srgbClr val="00B800"/>
                </a:solidFill>
                <a:latin typeface="ITC Avant Garde Std Bk" panose="020B0502020202020204" pitchFamily="34" charset="0"/>
                <a:cs typeface="Arial" pitchFamily="34" charset="0"/>
              </a:rPr>
              <a:t>● </a:t>
            </a:r>
            <a:r>
              <a:rPr lang="de-DE" sz="1600" dirty="0" err="1">
                <a:latin typeface="ITC Avant Garde Std Bk" panose="020B0502020202020204" pitchFamily="34" charset="0"/>
                <a:cs typeface="Arial" pitchFamily="34" charset="0"/>
              </a:rPr>
              <a:t>Artificial</a:t>
            </a:r>
            <a:r>
              <a:rPr lang="de-DE" sz="1600" dirty="0">
                <a:latin typeface="ITC Avant Garde Std Bk" panose="020B0502020202020204" pitchFamily="34" charset="0"/>
                <a:cs typeface="Arial" pitchFamily="34" charset="0"/>
              </a:rPr>
              <a:t> </a:t>
            </a:r>
            <a:r>
              <a:rPr lang="de-DE" sz="1600" dirty="0" err="1">
                <a:latin typeface="ITC Avant Garde Std Bk" panose="020B0502020202020204" pitchFamily="34" charset="0"/>
                <a:cs typeface="Arial" pitchFamily="34" charset="0"/>
              </a:rPr>
              <a:t>intelligence</a:t>
            </a:r>
            <a:r>
              <a:rPr lang="de-DE" sz="1600" dirty="0">
                <a:latin typeface="ITC Avant Garde Std Bk" panose="020B0502020202020204" pitchFamily="34" charset="0"/>
                <a:cs typeface="Arial" pitchFamily="34" charset="0"/>
              </a:rPr>
              <a:t> </a:t>
            </a:r>
            <a:r>
              <a:rPr lang="de-DE" sz="1600" dirty="0" err="1">
                <a:latin typeface="ITC Avant Garde Std Bk" panose="020B0502020202020204" pitchFamily="34" charset="0"/>
                <a:cs typeface="Arial" pitchFamily="34" charset="0"/>
              </a:rPr>
              <a:t>integration</a:t>
            </a:r>
            <a:endParaRPr lang="de-DE" sz="1600" dirty="0">
              <a:latin typeface="ITC Avant Garde Std Bk" panose="020B0502020202020204" pitchFamily="34" charset="0"/>
              <a:cs typeface="Arial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de-DE" sz="1600" dirty="0">
                <a:solidFill>
                  <a:srgbClr val="00B800"/>
                </a:solidFill>
                <a:latin typeface="ITC Avant Garde Std Bk" panose="020B0502020202020204" pitchFamily="34" charset="0"/>
                <a:cs typeface="Arial" pitchFamily="34" charset="0"/>
              </a:rPr>
              <a:t>		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C566D25-AE5C-38AD-B39B-37A2BBE69A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791" y="3063556"/>
            <a:ext cx="5762625" cy="2228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033363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2297179D-3FE2-FB15-B5A3-43EC8B01A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2507" y="0"/>
            <a:ext cx="1310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2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draußen, Himmel, Gras, Pflanze enthält.&#10;&#10;Automatisch generierte Beschreibung">
            <a:extLst>
              <a:ext uri="{FF2B5EF4-FFF2-40B4-BE49-F238E27FC236}">
                <a16:creationId xmlns:a16="http://schemas.microsoft.com/office/drawing/2014/main" id="{CA77EEB9-7087-4FFE-4CF1-2460A2D714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" y="-1"/>
            <a:ext cx="12214860" cy="6867907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BA2C95B9-E2E6-EAD9-9C3A-37F47EB503F1}"/>
              </a:ext>
            </a:extLst>
          </p:cNvPr>
          <p:cNvSpPr/>
          <p:nvPr/>
        </p:nvSpPr>
        <p:spPr>
          <a:xfrm>
            <a:off x="-458" y="0"/>
            <a:ext cx="12214860" cy="685200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subTitle" idx="4294967295"/>
          </p:nvPr>
        </p:nvSpPr>
        <p:spPr>
          <a:xfrm>
            <a:off x="1355407" y="2083251"/>
            <a:ext cx="9458325" cy="685800"/>
          </a:xfrm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buNone/>
              <a:defRPr/>
            </a:pPr>
            <a:r>
              <a:rPr lang="en-US" sz="2800" b="1" dirty="0">
                <a:solidFill>
                  <a:schemeClr val="bg1"/>
                </a:solidFill>
                <a:latin typeface="ITC Avant Garde Std Bk" panose="020B0502020202020204" pitchFamily="34" charset="0"/>
                <a:cs typeface="Arial" panose="020B0604020202020204" pitchFamily="34" charset="0"/>
              </a:rPr>
              <a:t>GOTTSBERG Leak Detection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5" name="Grafik 4" descr="Ein Bild, das Schrift, Symbol, Grafiken, Logo enthält.&#10;&#10;Automatisch generierte Beschreibung">
            <a:extLst>
              <a:ext uri="{FF2B5EF4-FFF2-40B4-BE49-F238E27FC236}">
                <a16:creationId xmlns:a16="http://schemas.microsoft.com/office/drawing/2014/main" id="{86724119-22DB-B622-79F1-FD0074E827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200" y="763200"/>
            <a:ext cx="913488" cy="913488"/>
          </a:xfrm>
          <a:prstGeom prst="rect">
            <a:avLst/>
          </a:prstGeom>
        </p:spPr>
      </p:pic>
      <p:pic>
        <p:nvPicPr>
          <p:cNvPr id="11" name="Grafik 10" descr="Ein Bild, das Kunst, Grün, Licht enthält.&#10;&#10;Automatisch generierte Beschreibung">
            <a:extLst>
              <a:ext uri="{FF2B5EF4-FFF2-40B4-BE49-F238E27FC236}">
                <a16:creationId xmlns:a16="http://schemas.microsoft.com/office/drawing/2014/main" id="{3CEF8FF5-82C3-B943-934C-EBEF6977A6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37" y="3429000"/>
            <a:ext cx="12334970" cy="4548845"/>
          </a:xfrm>
          <a:prstGeom prst="rect">
            <a:avLst/>
          </a:prstGeom>
        </p:spPr>
      </p:pic>
      <p:pic>
        <p:nvPicPr>
          <p:cNvPr id="13" name="Grafik 12" descr="Ein Bild, das Logo, Symbol, Schrift, Grafiken enthält.&#10;&#10;Automatisch generierte Beschreibung">
            <a:extLst>
              <a:ext uri="{FF2B5EF4-FFF2-40B4-BE49-F238E27FC236}">
                <a16:creationId xmlns:a16="http://schemas.microsoft.com/office/drawing/2014/main" id="{1D11432E-C38E-7FBD-8DD2-2BA94CA8F9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5740994"/>
            <a:ext cx="1371619" cy="437794"/>
          </a:xfrm>
          <a:prstGeom prst="rect">
            <a:avLst/>
          </a:prstGeom>
        </p:spPr>
      </p:pic>
      <p:sp>
        <p:nvSpPr>
          <p:cNvPr id="14" name="Rectangle 6">
            <a:extLst>
              <a:ext uri="{FF2B5EF4-FFF2-40B4-BE49-F238E27FC236}">
                <a16:creationId xmlns:a16="http://schemas.microsoft.com/office/drawing/2014/main" id="{66901DAA-5034-AA71-8956-7A65F29D4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2470" y="1596055"/>
            <a:ext cx="116294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spcBef>
                <a:spcPct val="0"/>
              </a:spcBef>
              <a:buNone/>
              <a:defRPr/>
            </a:pPr>
            <a:r>
              <a:rPr lang="en-US" sz="2400" b="1" kern="0" dirty="0">
                <a:solidFill>
                  <a:srgbClr val="FB8503"/>
                </a:solidFill>
                <a:latin typeface="ITC Avant Garde Std Bk" panose="020B0502020202020204" pitchFamily="34" charset="0"/>
                <a:cs typeface="Arial" panose="020B0604020202020204" pitchFamily="34" charset="0"/>
              </a:rPr>
              <a:t>2025</a:t>
            </a:r>
            <a:endParaRPr lang="en-US" sz="2400" kern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4FE93E4-7FC0-38C6-9E6C-B385A294D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3857234"/>
            <a:ext cx="8081241" cy="854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  <a:defRPr/>
            </a:pPr>
            <a:r>
              <a:rPr lang="en-US" sz="4400" b="1" kern="0" dirty="0">
                <a:solidFill>
                  <a:srgbClr val="92D050"/>
                </a:solidFill>
                <a:latin typeface="ITC Avant Garde Std Bk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return of investment                    at the same time.</a:t>
            </a:r>
            <a:endParaRPr lang="en-US" sz="4200" b="1" kern="0" dirty="0">
              <a:solidFill>
                <a:schemeClr val="bg1"/>
              </a:solidFill>
              <a:latin typeface="ITC Avant Garde Std Bk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340AE06-BDAB-6E50-8546-483F2D0A8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673" y="2777875"/>
            <a:ext cx="9421113" cy="85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spcBef>
                <a:spcPct val="0"/>
              </a:spcBef>
              <a:buNone/>
              <a:defRPr/>
            </a:pPr>
            <a:r>
              <a:rPr lang="en-US" sz="8800" b="1" kern="0" dirty="0">
                <a:solidFill>
                  <a:srgbClr val="38C23B"/>
                </a:solidFill>
                <a:latin typeface="ITC Avant Garde Std Bk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>
                <a:solidFill>
                  <a:srgbClr val="38C23B"/>
                </a:solidFill>
                <a:latin typeface="ITC Avant Garde Std Bk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Optimization of pipeline safety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57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57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5782" grpId="0" build="p"/>
      <p:bldP spid="14" grpId="0"/>
      <p:bldP spid="8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">
            <a:extLst>
              <a:ext uri="{FF2B5EF4-FFF2-40B4-BE49-F238E27FC236}">
                <a16:creationId xmlns:a16="http://schemas.microsoft.com/office/drawing/2014/main" id="{674C42B3-13BC-EE27-0319-97667F270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026" y="1740283"/>
            <a:ext cx="6332081" cy="4081498"/>
          </a:xfrm>
          <a:prstGeom prst="rect">
            <a:avLst/>
          </a:prstGeom>
        </p:spPr>
      </p:pic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2057400"/>
            <a:ext cx="8077200" cy="46482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2800" dirty="0"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sz="2800" dirty="0">
              <a:solidFill>
                <a:srgbClr val="FF0000"/>
              </a:solidFill>
              <a:latin typeface="Arial" charset="0"/>
            </a:endParaRPr>
          </a:p>
          <a:p>
            <a:pPr marL="0" indent="0" eaLnBrk="1" hangingPunct="1">
              <a:buNone/>
            </a:pPr>
            <a:endParaRPr lang="en-US" sz="3000" dirty="0">
              <a:latin typeface="Arial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6ADFAEC-6077-ECA0-DAC6-51AD6F7B24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10" y="0"/>
            <a:ext cx="12213210" cy="91406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765DFF9-E466-2E72-15EB-5823F8B50D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9" y="279400"/>
            <a:ext cx="3274397" cy="355262"/>
          </a:xfrm>
          <a:prstGeom prst="rect">
            <a:avLst/>
          </a:prstGeom>
        </p:spPr>
      </p:pic>
      <p:pic>
        <p:nvPicPr>
          <p:cNvPr id="7" name="Grafik 6" descr="Ein Bild, das Schrift, Symbol, Grafiken, Logo enthält.&#10;&#10;Automatisch generierte Beschreibung">
            <a:extLst>
              <a:ext uri="{FF2B5EF4-FFF2-40B4-BE49-F238E27FC236}">
                <a16:creationId xmlns:a16="http://schemas.microsoft.com/office/drawing/2014/main" id="{07E8B78F-C3A5-6894-B401-678F9D072A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762965"/>
            <a:ext cx="913488" cy="913488"/>
          </a:xfrm>
          <a:prstGeom prst="rect">
            <a:avLst/>
          </a:prstGeom>
        </p:spPr>
      </p:pic>
      <p:pic>
        <p:nvPicPr>
          <p:cNvPr id="8" name="Grafik 7" descr="Ein Bild, das Kunst, Grün, Licht enthält.&#10;&#10;Automatisch generierte Beschreibung">
            <a:extLst>
              <a:ext uri="{FF2B5EF4-FFF2-40B4-BE49-F238E27FC236}">
                <a16:creationId xmlns:a16="http://schemas.microsoft.com/office/drawing/2014/main" id="{9509BA6A-010A-61C4-D8C6-E30900587F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37" y="3427521"/>
            <a:ext cx="12334970" cy="4550325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82D7DFC6-369C-7806-B311-170A1AE10275}"/>
              </a:ext>
            </a:extLst>
          </p:cNvPr>
          <p:cNvSpPr txBox="1"/>
          <p:nvPr/>
        </p:nvSpPr>
        <p:spPr>
          <a:xfrm>
            <a:off x="457200" y="1036219"/>
            <a:ext cx="92907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Case studies</a:t>
            </a:r>
            <a:endParaRPr lang="de-DE" sz="400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7619F15-FF78-CA3F-542A-AC659B536A33}"/>
              </a:ext>
            </a:extLst>
          </p:cNvPr>
          <p:cNvSpPr txBox="1"/>
          <p:nvPr/>
        </p:nvSpPr>
        <p:spPr>
          <a:xfrm>
            <a:off x="8153400" y="3427521"/>
            <a:ext cx="28259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ITC Avant Garde Std Bk" panose="020B0502020202020204" pitchFamily="34" charset="0"/>
              </a:rPr>
              <a:t>12“ </a:t>
            </a:r>
            <a:r>
              <a:rPr lang="de-DE" sz="1600" dirty="0" err="1">
                <a:latin typeface="ITC Avant Garde Std Bk" panose="020B0502020202020204" pitchFamily="34" charset="0"/>
              </a:rPr>
              <a:t>product</a:t>
            </a:r>
            <a:r>
              <a:rPr lang="de-DE" sz="1600" dirty="0">
                <a:latin typeface="ITC Avant Garde Std Bk" panose="020B0502020202020204" pitchFamily="34" charset="0"/>
              </a:rPr>
              <a:t> </a:t>
            </a:r>
            <a:r>
              <a:rPr lang="de-DE" sz="1600" dirty="0" err="1">
                <a:latin typeface="ITC Avant Garde Std Bk" panose="020B0502020202020204" pitchFamily="34" charset="0"/>
              </a:rPr>
              <a:t>line</a:t>
            </a:r>
            <a:r>
              <a:rPr lang="de-DE" sz="1600" dirty="0">
                <a:latin typeface="ITC Avant Garde Std Bk" panose="020B0502020202020204" pitchFamily="34" charset="0"/>
              </a:rPr>
              <a:t>, </a:t>
            </a:r>
            <a:r>
              <a:rPr lang="de-DE" sz="1600" dirty="0" err="1">
                <a:latin typeface="ITC Avant Garde Std Bk" panose="020B0502020202020204" pitchFamily="34" charset="0"/>
              </a:rPr>
              <a:t>Corrosion</a:t>
            </a:r>
            <a:endParaRPr lang="de-DE" sz="1600" dirty="0">
              <a:latin typeface="ITC Avant Garde Std Bk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94961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DF511E8-3F9E-71CB-6B77-EF2AB5036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draußen, Gras, Höhle, Pflanze enthält.&#10;&#10;Automatisch generierte Beschreibung">
            <a:extLst>
              <a:ext uri="{FF2B5EF4-FFF2-40B4-BE49-F238E27FC236}">
                <a16:creationId xmlns:a16="http://schemas.microsoft.com/office/drawing/2014/main" id="{90C3B398-8D90-06EC-C25D-CA0B26242C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16" y="1676453"/>
            <a:ext cx="6285984" cy="4210269"/>
          </a:xfrm>
          <a:prstGeom prst="rect">
            <a:avLst/>
          </a:prstGeom>
        </p:spPr>
      </p:pic>
      <p:sp>
        <p:nvSpPr>
          <p:cNvPr id="16386" name="Rectangle 3">
            <a:extLst>
              <a:ext uri="{FF2B5EF4-FFF2-40B4-BE49-F238E27FC236}">
                <a16:creationId xmlns:a16="http://schemas.microsoft.com/office/drawing/2014/main" id="{690022D7-0945-E397-E52F-01F4018284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33600" y="2057400"/>
            <a:ext cx="8077200" cy="46482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2800" dirty="0"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sz="2800" dirty="0">
              <a:solidFill>
                <a:srgbClr val="FF0000"/>
              </a:solidFill>
              <a:latin typeface="Arial" charset="0"/>
            </a:endParaRPr>
          </a:p>
          <a:p>
            <a:pPr marL="0" indent="0" eaLnBrk="1" hangingPunct="1">
              <a:buNone/>
            </a:pPr>
            <a:endParaRPr lang="en-US" sz="3000" dirty="0">
              <a:latin typeface="Arial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4C89F26-26E8-91CA-36EA-F6810A177D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10" y="0"/>
            <a:ext cx="12213210" cy="91406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F209B34-D0BA-2D05-A007-A98C47EEDD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9" y="279400"/>
            <a:ext cx="3274397" cy="355262"/>
          </a:xfrm>
          <a:prstGeom prst="rect">
            <a:avLst/>
          </a:prstGeom>
        </p:spPr>
      </p:pic>
      <p:pic>
        <p:nvPicPr>
          <p:cNvPr id="7" name="Grafik 6" descr="Ein Bild, das Schrift, Symbol, Grafiken, Logo enthält.&#10;&#10;Automatisch generierte Beschreibung">
            <a:extLst>
              <a:ext uri="{FF2B5EF4-FFF2-40B4-BE49-F238E27FC236}">
                <a16:creationId xmlns:a16="http://schemas.microsoft.com/office/drawing/2014/main" id="{53E593E6-7F07-58A3-9E95-88507071EE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762965"/>
            <a:ext cx="913488" cy="913488"/>
          </a:xfrm>
          <a:prstGeom prst="rect">
            <a:avLst/>
          </a:prstGeom>
        </p:spPr>
      </p:pic>
      <p:pic>
        <p:nvPicPr>
          <p:cNvPr id="8" name="Grafik 7" descr="Ein Bild, das Kunst, Grün, Licht enthält.&#10;&#10;Automatisch generierte Beschreibung">
            <a:extLst>
              <a:ext uri="{FF2B5EF4-FFF2-40B4-BE49-F238E27FC236}">
                <a16:creationId xmlns:a16="http://schemas.microsoft.com/office/drawing/2014/main" id="{FB8EBD31-E9AF-23D2-7AD7-70BB4B3AF4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37" y="3427521"/>
            <a:ext cx="12334970" cy="4550325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AC584DC5-5DFC-D2A5-68D6-0F8AB1233969}"/>
              </a:ext>
            </a:extLst>
          </p:cNvPr>
          <p:cNvSpPr txBox="1"/>
          <p:nvPr/>
        </p:nvSpPr>
        <p:spPr>
          <a:xfrm>
            <a:off x="457200" y="1036219"/>
            <a:ext cx="92907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Case studies</a:t>
            </a:r>
            <a:endParaRPr lang="de-DE" sz="400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5D32BAD-4D1E-D401-45FA-603656027353}"/>
              </a:ext>
            </a:extLst>
          </p:cNvPr>
          <p:cNvSpPr txBox="1"/>
          <p:nvPr/>
        </p:nvSpPr>
        <p:spPr>
          <a:xfrm>
            <a:off x="8153400" y="3427521"/>
            <a:ext cx="38388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ITC Avant Garde Std Bk" panose="020B0502020202020204" pitchFamily="34" charset="0"/>
              </a:rPr>
              <a:t>10“ Diesel </a:t>
            </a:r>
            <a:r>
              <a:rPr lang="de-DE" sz="1600" dirty="0" err="1">
                <a:latin typeface="ITC Avant Garde Std Bk" panose="020B0502020202020204" pitchFamily="34" charset="0"/>
              </a:rPr>
              <a:t>line</a:t>
            </a:r>
            <a:r>
              <a:rPr lang="de-DE" sz="1600" dirty="0">
                <a:latin typeface="ITC Avant Garde Std Bk" panose="020B0502020202020204" pitchFamily="34" charset="0"/>
              </a:rPr>
              <a:t>, illegal </a:t>
            </a:r>
            <a:r>
              <a:rPr lang="de-DE" sz="1600" dirty="0" err="1">
                <a:latin typeface="ITC Avant Garde Std Bk" panose="020B0502020202020204" pitchFamily="34" charset="0"/>
              </a:rPr>
              <a:t>tapping</a:t>
            </a:r>
            <a:r>
              <a:rPr lang="de-DE" sz="1600" dirty="0">
                <a:latin typeface="ITC Avant Garde Std Bk" panose="020B0502020202020204" pitchFamily="34" charset="0"/>
              </a:rPr>
              <a:t> / </a:t>
            </a:r>
            <a:r>
              <a:rPr lang="de-DE" sz="1600" dirty="0" err="1">
                <a:latin typeface="ITC Avant Garde Std Bk" panose="020B0502020202020204" pitchFamily="34" charset="0"/>
              </a:rPr>
              <a:t>theft</a:t>
            </a:r>
            <a:endParaRPr lang="de-DE" sz="1600" dirty="0">
              <a:latin typeface="ITC Avant Garde Std Bk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9259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2E640A3-203E-4AA4-AC6E-9BB28D531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draußen, Gelände, Boden, Erde enthält.&#10;&#10;Automatisch generierte Beschreibung">
            <a:extLst>
              <a:ext uri="{FF2B5EF4-FFF2-40B4-BE49-F238E27FC236}">
                <a16:creationId xmlns:a16="http://schemas.microsoft.com/office/drawing/2014/main" id="{0CA011C5-67EE-9D16-9102-9694CC70B5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67" y="1652453"/>
            <a:ext cx="6110833" cy="4250896"/>
          </a:xfrm>
          <a:prstGeom prst="rect">
            <a:avLst/>
          </a:prstGeom>
        </p:spPr>
      </p:pic>
      <p:sp>
        <p:nvSpPr>
          <p:cNvPr id="16386" name="Rectangle 3">
            <a:extLst>
              <a:ext uri="{FF2B5EF4-FFF2-40B4-BE49-F238E27FC236}">
                <a16:creationId xmlns:a16="http://schemas.microsoft.com/office/drawing/2014/main" id="{16FA68E2-BF08-6E9E-EBD5-11B1FD16A6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33600" y="2057400"/>
            <a:ext cx="8077200" cy="46482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2800" dirty="0"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sz="2800" dirty="0">
              <a:solidFill>
                <a:srgbClr val="FF0000"/>
              </a:solidFill>
              <a:latin typeface="Arial" charset="0"/>
            </a:endParaRPr>
          </a:p>
          <a:p>
            <a:pPr marL="0" indent="0" eaLnBrk="1" hangingPunct="1">
              <a:buNone/>
            </a:pPr>
            <a:endParaRPr lang="en-US" sz="3000" dirty="0">
              <a:latin typeface="Arial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CBC06E7-B2D4-5557-AFF6-40E8EBB535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10" y="0"/>
            <a:ext cx="12213210" cy="91406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1A37DED-7BE0-E30A-D76C-0259B310BB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9" y="279400"/>
            <a:ext cx="3274397" cy="355262"/>
          </a:xfrm>
          <a:prstGeom prst="rect">
            <a:avLst/>
          </a:prstGeom>
        </p:spPr>
      </p:pic>
      <p:pic>
        <p:nvPicPr>
          <p:cNvPr id="7" name="Grafik 6" descr="Ein Bild, das Schrift, Symbol, Grafiken, Logo enthält.&#10;&#10;Automatisch generierte Beschreibung">
            <a:extLst>
              <a:ext uri="{FF2B5EF4-FFF2-40B4-BE49-F238E27FC236}">
                <a16:creationId xmlns:a16="http://schemas.microsoft.com/office/drawing/2014/main" id="{2308DC11-199C-FD0C-5F2A-E5709321A2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762965"/>
            <a:ext cx="913488" cy="913488"/>
          </a:xfrm>
          <a:prstGeom prst="rect">
            <a:avLst/>
          </a:prstGeom>
        </p:spPr>
      </p:pic>
      <p:pic>
        <p:nvPicPr>
          <p:cNvPr id="8" name="Grafik 7" descr="Ein Bild, das Kunst, Grün, Licht enthält.&#10;&#10;Automatisch generierte Beschreibung">
            <a:extLst>
              <a:ext uri="{FF2B5EF4-FFF2-40B4-BE49-F238E27FC236}">
                <a16:creationId xmlns:a16="http://schemas.microsoft.com/office/drawing/2014/main" id="{BD2DAA63-8DBA-FCB4-57E4-D19DBD3179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37" y="3427521"/>
            <a:ext cx="12334970" cy="4550325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E48B8A98-58ED-2741-EE4C-4C6E33EB178A}"/>
              </a:ext>
            </a:extLst>
          </p:cNvPr>
          <p:cNvSpPr txBox="1"/>
          <p:nvPr/>
        </p:nvSpPr>
        <p:spPr>
          <a:xfrm>
            <a:off x="457200" y="1036219"/>
            <a:ext cx="92907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Case studies</a:t>
            </a:r>
            <a:endParaRPr lang="de-DE" sz="400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7951F73-A304-9098-A53F-60C241878358}"/>
              </a:ext>
            </a:extLst>
          </p:cNvPr>
          <p:cNvSpPr txBox="1"/>
          <p:nvPr/>
        </p:nvSpPr>
        <p:spPr>
          <a:xfrm>
            <a:off x="7543800" y="3427521"/>
            <a:ext cx="39632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ITC Avant Garde Std Bk" panose="020B0502020202020204" pitchFamily="34" charset="0"/>
              </a:rPr>
              <a:t>12“ </a:t>
            </a:r>
            <a:r>
              <a:rPr lang="de-DE" sz="1600" dirty="0" err="1">
                <a:latin typeface="ITC Avant Garde Std Bk" panose="020B0502020202020204" pitchFamily="34" charset="0"/>
              </a:rPr>
              <a:t>Product</a:t>
            </a:r>
            <a:r>
              <a:rPr lang="de-DE" sz="1600" dirty="0">
                <a:latin typeface="ITC Avant Garde Std Bk" panose="020B0502020202020204" pitchFamily="34" charset="0"/>
              </a:rPr>
              <a:t> </a:t>
            </a:r>
            <a:r>
              <a:rPr lang="de-DE" sz="1600" dirty="0" err="1">
                <a:latin typeface="ITC Avant Garde Std Bk" panose="020B0502020202020204" pitchFamily="34" charset="0"/>
              </a:rPr>
              <a:t>line</a:t>
            </a:r>
            <a:r>
              <a:rPr lang="de-DE" sz="1600" dirty="0">
                <a:latin typeface="ITC Avant Garde Std Bk" panose="020B0502020202020204" pitchFamily="34" charset="0"/>
              </a:rPr>
              <a:t>, illegal </a:t>
            </a:r>
            <a:r>
              <a:rPr lang="de-DE" sz="1600" dirty="0" err="1">
                <a:latin typeface="ITC Avant Garde Std Bk" panose="020B0502020202020204" pitchFamily="34" charset="0"/>
              </a:rPr>
              <a:t>tapping</a:t>
            </a:r>
            <a:r>
              <a:rPr lang="de-DE" sz="1600" dirty="0">
                <a:latin typeface="ITC Avant Garde Std Bk" panose="020B0502020202020204" pitchFamily="34" charset="0"/>
              </a:rPr>
              <a:t> / </a:t>
            </a:r>
            <a:r>
              <a:rPr lang="de-DE" sz="1600" dirty="0" err="1">
                <a:latin typeface="ITC Avant Garde Std Bk" panose="020B0502020202020204" pitchFamily="34" charset="0"/>
              </a:rPr>
              <a:t>theft</a:t>
            </a:r>
            <a:endParaRPr lang="de-DE" sz="1600" dirty="0">
              <a:latin typeface="ITC Avant Garde Std Bk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650789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2057400"/>
            <a:ext cx="8077200" cy="46482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2800" dirty="0"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sz="2800" dirty="0">
              <a:solidFill>
                <a:srgbClr val="FF0000"/>
              </a:solidFill>
              <a:latin typeface="Arial" charset="0"/>
            </a:endParaRPr>
          </a:p>
          <a:p>
            <a:pPr marL="0" indent="0" eaLnBrk="1" hangingPunct="1">
              <a:buNone/>
            </a:pPr>
            <a:endParaRPr lang="en-US" sz="3000" dirty="0">
              <a:latin typeface="Arial" charset="0"/>
            </a:endParaRPr>
          </a:p>
        </p:txBody>
      </p:sp>
      <p:pic>
        <p:nvPicPr>
          <p:cNvPr id="13" name="Grafik 12" descr="Ein Bild, das Text, Person, Computer, computer enthält.&#10;&#10;Automatisch generierte Beschreibung">
            <a:extLst>
              <a:ext uri="{FF2B5EF4-FFF2-40B4-BE49-F238E27FC236}">
                <a16:creationId xmlns:a16="http://schemas.microsoft.com/office/drawing/2014/main" id="{133FE426-5857-24A2-81C9-C4C2E1DF49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9" y="-7706"/>
            <a:ext cx="12192000" cy="686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33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unst, Grün, Licht enthält.&#10;&#10;Automatisch generierte Beschreibung">
            <a:extLst>
              <a:ext uri="{FF2B5EF4-FFF2-40B4-BE49-F238E27FC236}">
                <a16:creationId xmlns:a16="http://schemas.microsoft.com/office/drawing/2014/main" id="{CFB05500-6872-D25F-F90B-FD4FA299C4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37" y="3427521"/>
            <a:ext cx="12334970" cy="4550325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2057400"/>
            <a:ext cx="8077200" cy="46482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2800" dirty="0"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sz="2800" dirty="0">
              <a:solidFill>
                <a:srgbClr val="FF0000"/>
              </a:solidFill>
              <a:latin typeface="Arial" charset="0"/>
            </a:endParaRPr>
          </a:p>
          <a:p>
            <a:pPr marL="0" indent="0" eaLnBrk="1" hangingPunct="1">
              <a:buNone/>
            </a:pPr>
            <a:endParaRPr lang="en-US" sz="3000" dirty="0">
              <a:latin typeface="Arial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809750" y="2514652"/>
            <a:ext cx="9696450" cy="4571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B8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●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Only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system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suitable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for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smallest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leaks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(6.8 l/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hr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B8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●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Locating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of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the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leak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is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done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during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run</a:t>
            </a: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B8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●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False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alarms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are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reliably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avoided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with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noise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filters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and 128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channel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frequency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analysis</a:t>
            </a: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B8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●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Run results within a few hours</a:t>
            </a: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B8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●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The only ILI tool certified for ATEX zone 0  (German TÜV approval)</a:t>
            </a: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B8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●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Operation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is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not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affected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in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any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way</a:t>
            </a: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B8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●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Can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be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used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for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several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pipelines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by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switching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the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chassis</a:t>
            </a: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B8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●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Handling and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operation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is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very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easy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D059289-65F7-0E49-997D-2731D948A1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10" y="0"/>
            <a:ext cx="12213210" cy="91406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CA068E8-B695-11DD-001B-3E7F4AADE3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9" y="279400"/>
            <a:ext cx="3274397" cy="355262"/>
          </a:xfrm>
          <a:prstGeom prst="rect">
            <a:avLst/>
          </a:prstGeom>
        </p:spPr>
      </p:pic>
      <p:pic>
        <p:nvPicPr>
          <p:cNvPr id="7" name="Grafik 6" descr="Ein Bild, das Schrift, Symbol, Grafiken, Logo enthält.&#10;&#10;Automatisch generierte Beschreibung">
            <a:extLst>
              <a:ext uri="{FF2B5EF4-FFF2-40B4-BE49-F238E27FC236}">
                <a16:creationId xmlns:a16="http://schemas.microsoft.com/office/drawing/2014/main" id="{FFA7D81E-FEEF-EEB0-ECEF-8E13AC7A0C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762965"/>
            <a:ext cx="913488" cy="913488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9B8EEEE2-3DDD-04D4-C930-52A5A0D76E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767" y="1219200"/>
            <a:ext cx="11025433" cy="1409766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Cost effectiveness and return on investment</a:t>
            </a:r>
          </a:p>
        </p:txBody>
      </p:sp>
    </p:spTree>
    <p:extLst>
      <p:ext uri="{BB962C8B-B14F-4D97-AF65-F5344CB8AC3E}">
        <p14:creationId xmlns:p14="http://schemas.microsoft.com/office/powerpoint/2010/main" val="26937384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FF08BED-AA02-C706-343C-267A6F91A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unst, Grün, Licht enthält.&#10;&#10;Automatisch generierte Beschreibung">
            <a:extLst>
              <a:ext uri="{FF2B5EF4-FFF2-40B4-BE49-F238E27FC236}">
                <a16:creationId xmlns:a16="http://schemas.microsoft.com/office/drawing/2014/main" id="{BF4171EE-A326-38A4-8F2A-38622676D2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37" y="3427521"/>
            <a:ext cx="12334970" cy="4550325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16386" name="Rectangle 3">
            <a:extLst>
              <a:ext uri="{FF2B5EF4-FFF2-40B4-BE49-F238E27FC236}">
                <a16:creationId xmlns:a16="http://schemas.microsoft.com/office/drawing/2014/main" id="{D62CEED6-00D5-BEE3-D30E-323C67BE37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33600" y="2057400"/>
            <a:ext cx="8077200" cy="46482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2800" dirty="0"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sz="2800" dirty="0">
              <a:solidFill>
                <a:srgbClr val="FF0000"/>
              </a:solidFill>
              <a:latin typeface="Arial" charset="0"/>
            </a:endParaRPr>
          </a:p>
          <a:p>
            <a:pPr marL="0" indent="0" eaLnBrk="1" hangingPunct="1">
              <a:buNone/>
            </a:pPr>
            <a:endParaRPr lang="en-US" sz="3000" dirty="0">
              <a:latin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2757E9-84C7-C4E3-3BA4-35FDA42DD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75" y="2362200"/>
            <a:ext cx="9772650" cy="4571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How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to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reduce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insurance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costs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with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best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possible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safety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?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ITC Avant Garde Std Bk" panose="020B0502020202020204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B8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●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Which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Technology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combinations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provide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the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best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over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-all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safety</a:t>
            </a: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B8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●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Can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any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additional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technology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increase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the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pipeline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safety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B8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●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Which areas along the pipeline routing require special attention or additional safety features</a:t>
            </a: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1CFFD98-2BA1-8C13-1481-9F492DF8B5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10" y="0"/>
            <a:ext cx="12213210" cy="91406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1D6F9C4-96AC-9469-7FE1-93F2E724E5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9" y="279400"/>
            <a:ext cx="3274397" cy="355262"/>
          </a:xfrm>
          <a:prstGeom prst="rect">
            <a:avLst/>
          </a:prstGeom>
        </p:spPr>
      </p:pic>
      <p:pic>
        <p:nvPicPr>
          <p:cNvPr id="7" name="Grafik 6" descr="Ein Bild, das Schrift, Symbol, Grafiken, Logo enthält.&#10;&#10;Automatisch generierte Beschreibung">
            <a:extLst>
              <a:ext uri="{FF2B5EF4-FFF2-40B4-BE49-F238E27FC236}">
                <a16:creationId xmlns:a16="http://schemas.microsoft.com/office/drawing/2014/main" id="{A0B5776C-CB8E-94CF-285F-C19767EA11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762965"/>
            <a:ext cx="913488" cy="913488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B0CDE9B-C056-C729-058C-BD21421CAA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767" y="1219200"/>
            <a:ext cx="11025433" cy="1409766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Cost effectiveness and return on investment</a:t>
            </a:r>
          </a:p>
        </p:txBody>
      </p:sp>
    </p:spTree>
    <p:extLst>
      <p:ext uri="{BB962C8B-B14F-4D97-AF65-F5344CB8AC3E}">
        <p14:creationId xmlns:p14="http://schemas.microsoft.com/office/powerpoint/2010/main" val="50258662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1672759-2909-7298-0093-D869DADCC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unst, Grün, Licht enthält.&#10;&#10;Automatisch generierte Beschreibung">
            <a:extLst>
              <a:ext uri="{FF2B5EF4-FFF2-40B4-BE49-F238E27FC236}">
                <a16:creationId xmlns:a16="http://schemas.microsoft.com/office/drawing/2014/main" id="{323F4644-5747-35BA-BAC5-A3E35373D6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37" y="3427521"/>
            <a:ext cx="12334970" cy="4550325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16386" name="Rectangle 3">
            <a:extLst>
              <a:ext uri="{FF2B5EF4-FFF2-40B4-BE49-F238E27FC236}">
                <a16:creationId xmlns:a16="http://schemas.microsoft.com/office/drawing/2014/main" id="{BB3BABD8-D043-389A-884C-D90CD10AD2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33600" y="2057400"/>
            <a:ext cx="8077200" cy="46482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2800" dirty="0"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sz="2800" dirty="0">
              <a:solidFill>
                <a:srgbClr val="FF0000"/>
              </a:solidFill>
              <a:latin typeface="Arial" charset="0"/>
            </a:endParaRPr>
          </a:p>
          <a:p>
            <a:pPr marL="0" indent="0" eaLnBrk="1" hangingPunct="1">
              <a:buNone/>
            </a:pPr>
            <a:endParaRPr lang="en-US" sz="3000" dirty="0">
              <a:latin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4BE317-38FF-B2C0-6C19-7A9DF99877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2514600"/>
            <a:ext cx="9772650" cy="4571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How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to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reduce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costs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by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implementing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Gottsberg Leak Detection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tools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?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ITC Avant Garde Std Bk" panose="020B0502020202020204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B8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●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Reduce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the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frequency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of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intelligent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pigging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with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leak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detection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tools</a:t>
            </a: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B8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●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Reduce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downtime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for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e.g.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pressuretests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by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replacing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them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with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leak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detection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runs</a:t>
            </a: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B8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●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Which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frequency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of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deployment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of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GLD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technologies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increases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safety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or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decreases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costs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      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for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other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technologies</a:t>
            </a: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B8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●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The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pipeline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can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be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kept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in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operation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as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the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tools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do not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affect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it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in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any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way</a:t>
            </a: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3A68D5E-4453-195F-AA3A-FD1833F35F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10" y="0"/>
            <a:ext cx="12213210" cy="91406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26751B8-993B-A368-96C3-FCA82A4A70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9" y="279400"/>
            <a:ext cx="3274397" cy="355262"/>
          </a:xfrm>
          <a:prstGeom prst="rect">
            <a:avLst/>
          </a:prstGeom>
        </p:spPr>
      </p:pic>
      <p:pic>
        <p:nvPicPr>
          <p:cNvPr id="7" name="Grafik 6" descr="Ein Bild, das Schrift, Symbol, Grafiken, Logo enthält.&#10;&#10;Automatisch generierte Beschreibung">
            <a:extLst>
              <a:ext uri="{FF2B5EF4-FFF2-40B4-BE49-F238E27FC236}">
                <a16:creationId xmlns:a16="http://schemas.microsoft.com/office/drawing/2014/main" id="{E1E2BC22-CE08-384F-96F3-C3D3D89B60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762965"/>
            <a:ext cx="913488" cy="913488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E1026EBE-DD1F-6E84-3222-DB74F9C449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767" y="1219200"/>
            <a:ext cx="11025433" cy="1409766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Cost effectiveness and return on investment</a:t>
            </a:r>
          </a:p>
        </p:txBody>
      </p:sp>
    </p:spTree>
    <p:extLst>
      <p:ext uri="{BB962C8B-B14F-4D97-AF65-F5344CB8AC3E}">
        <p14:creationId xmlns:p14="http://schemas.microsoft.com/office/powerpoint/2010/main" val="105065809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97FC7DB-562F-E876-1596-1B74CB30C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unst, Grün, Licht enthält.&#10;&#10;Automatisch generierte Beschreibung">
            <a:extLst>
              <a:ext uri="{FF2B5EF4-FFF2-40B4-BE49-F238E27FC236}">
                <a16:creationId xmlns:a16="http://schemas.microsoft.com/office/drawing/2014/main" id="{B5F68E1C-D689-725E-F4F4-345E8C7907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37" y="3427521"/>
            <a:ext cx="12334970" cy="4550325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16386" name="Rectangle 3">
            <a:extLst>
              <a:ext uri="{FF2B5EF4-FFF2-40B4-BE49-F238E27FC236}">
                <a16:creationId xmlns:a16="http://schemas.microsoft.com/office/drawing/2014/main" id="{DBD6C72E-BC96-5B4C-526F-56003FD46F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33600" y="2057400"/>
            <a:ext cx="8077200" cy="46482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2800" dirty="0"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sz="2800" dirty="0">
              <a:solidFill>
                <a:srgbClr val="FF0000"/>
              </a:solidFill>
              <a:latin typeface="Arial" charset="0"/>
            </a:endParaRPr>
          </a:p>
          <a:p>
            <a:pPr marL="0" indent="0" eaLnBrk="1" hangingPunct="1">
              <a:buNone/>
            </a:pPr>
            <a:endParaRPr lang="en-US" sz="3000" dirty="0">
              <a:latin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B8D950-3FCD-CD37-4E55-BEE706925D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2514600"/>
            <a:ext cx="9772650" cy="4571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Examples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from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our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customers</a:t>
            </a:r>
            <a:endParaRPr kumimoji="0" lang="de-DE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ITC Avant Garde Std Bk" panose="020B0502020202020204" pitchFamily="34" charset="0"/>
              <a:ea typeface="+mn-ea"/>
              <a:cs typeface="Arial" pitchFamily="34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B8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       ● 	</a:t>
            </a:r>
            <a:r>
              <a:rPr lang="en-US" sz="1600" dirty="0">
                <a:latin typeface="ITC Avant Garde Std Bk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After a major incident on a pipeline, our technology was deployed for a new customer. 	Some pipeline sections were now inspected on a monthly or even weekly basis. As a 	result, our customer was able to avoid a massive increase in premiums to their 	insurance company, and the potential savings far exceeded the investment costs in 	our technology in the first year. 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B800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 pitchFamily="34" charset="0"/>
              </a:rPr>
              <a:t>       ● 	</a:t>
            </a:r>
            <a:r>
              <a:rPr lang="en-US" sz="1600" dirty="0">
                <a:latin typeface="ITC Avant Garde Std Bk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Another customer exceeded the runs requested by the standard authorities and 	therefore	could increase the time span of requested ILI runs for corrosion and wall 	thickness inspections.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600" dirty="0">
                <a:latin typeface="ITC Avant Garde Std Bk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Additionally they replaced some Pressure-Temperature-Tests for leak detection with the 	GLD tools and could therefore keep the pipeline in operation for the days they would 	normally shut it down. </a:t>
            </a:r>
            <a:endParaRPr lang="de-DE" sz="1600" dirty="0">
              <a:latin typeface="ITC Avant Garde Std Bk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D2D7900-89EE-BEB5-3219-3680E0A9D9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10" y="0"/>
            <a:ext cx="12213210" cy="91406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2F7459C-5420-B62D-D2CE-A625850901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9" y="279400"/>
            <a:ext cx="3274397" cy="355262"/>
          </a:xfrm>
          <a:prstGeom prst="rect">
            <a:avLst/>
          </a:prstGeom>
        </p:spPr>
      </p:pic>
      <p:pic>
        <p:nvPicPr>
          <p:cNvPr id="7" name="Grafik 6" descr="Ein Bild, das Schrift, Symbol, Grafiken, Logo enthält.&#10;&#10;Automatisch generierte Beschreibung">
            <a:extLst>
              <a:ext uri="{FF2B5EF4-FFF2-40B4-BE49-F238E27FC236}">
                <a16:creationId xmlns:a16="http://schemas.microsoft.com/office/drawing/2014/main" id="{44AE20C3-1211-7573-EBCB-48947A3C8E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762965"/>
            <a:ext cx="913488" cy="913488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022BC9F1-3DE5-E2B9-DC6B-3A556AC4B7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767" y="1219200"/>
            <a:ext cx="11025433" cy="1409766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Cost effectiveness and return on investment</a:t>
            </a:r>
          </a:p>
        </p:txBody>
      </p:sp>
    </p:spTree>
    <p:extLst>
      <p:ext uri="{BB962C8B-B14F-4D97-AF65-F5344CB8AC3E}">
        <p14:creationId xmlns:p14="http://schemas.microsoft.com/office/powerpoint/2010/main" val="3754261104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Kunst, Grün, Licht enthält.&#10;&#10;Automatisch generierte Beschreibung">
            <a:extLst>
              <a:ext uri="{FF2B5EF4-FFF2-40B4-BE49-F238E27FC236}">
                <a16:creationId xmlns:a16="http://schemas.microsoft.com/office/drawing/2014/main" id="{83B5D9D7-8834-7A8E-57D4-6BA5FED09D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37" y="3427521"/>
            <a:ext cx="12334970" cy="4550325"/>
          </a:xfrm>
          <a:prstGeom prst="rect">
            <a:avLst/>
          </a:prstGeom>
        </p:spPr>
      </p:pic>
      <p:pic>
        <p:nvPicPr>
          <p:cNvPr id="3" name="Grafik 2" descr="Ein Bild, das draußen, Himmel, Gras, Pflanze enthält.&#10;&#10;Automatisch generierte Beschreibung">
            <a:extLst>
              <a:ext uri="{FF2B5EF4-FFF2-40B4-BE49-F238E27FC236}">
                <a16:creationId xmlns:a16="http://schemas.microsoft.com/office/drawing/2014/main" id="{78724255-A526-0CA8-FB1E-B99FF5DD51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" y="-1"/>
            <a:ext cx="12214860" cy="6867907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E9ABE72D-7313-F3F4-B028-1CB0CA5FB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673" y="3235073"/>
            <a:ext cx="9421113" cy="69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spcBef>
                <a:spcPct val="0"/>
              </a:spcBef>
              <a:buNone/>
              <a:defRPr/>
            </a:pPr>
            <a:r>
              <a:rPr lang="en-US" sz="8800" b="1" kern="0" dirty="0">
                <a:solidFill>
                  <a:srgbClr val="38C23B"/>
                </a:solidFill>
                <a:latin typeface="ITC Avant Garde Std Bk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8800" b="1" kern="0" dirty="0">
                <a:solidFill>
                  <a:srgbClr val="38C23B"/>
                </a:solidFill>
                <a:latin typeface="ITC Avant Garde Std Bk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Thank you</a:t>
            </a:r>
            <a:endParaRPr lang="en-US" sz="4200" b="1" kern="0" dirty="0">
              <a:solidFill>
                <a:schemeClr val="bg1"/>
              </a:solidFill>
              <a:latin typeface="ITC Avant Garde Std Bk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0CD4250-779D-9E53-431F-50F270403B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4267200"/>
            <a:ext cx="5561688" cy="854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  <a:defRPr/>
            </a:pPr>
            <a:r>
              <a:rPr lang="en-US" sz="4400" b="1" kern="0" dirty="0">
                <a:solidFill>
                  <a:srgbClr val="92D050"/>
                </a:solidFill>
                <a:latin typeface="ITC Avant Garde Std Bk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your attention!</a:t>
            </a:r>
            <a:endParaRPr lang="en-US" sz="4200" b="1" kern="0" dirty="0">
              <a:solidFill>
                <a:schemeClr val="bg1"/>
              </a:solidFill>
              <a:latin typeface="ITC Avant Garde Std Bk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fik 8" descr="Ein Bild, das Logo, Symbol, Schrift, Grafiken enthält.&#10;&#10;Automatisch generierte Beschreibung">
            <a:extLst>
              <a:ext uri="{FF2B5EF4-FFF2-40B4-BE49-F238E27FC236}">
                <a16:creationId xmlns:a16="http://schemas.microsoft.com/office/drawing/2014/main" id="{BDCC1CF0-A079-3C7C-4C02-25849E8C04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5740994"/>
            <a:ext cx="1371619" cy="437794"/>
          </a:xfrm>
          <a:prstGeom prst="rect">
            <a:avLst/>
          </a:prstGeom>
        </p:spPr>
      </p:pic>
      <p:pic>
        <p:nvPicPr>
          <p:cNvPr id="10" name="Grafik 9" descr="Ein Bild, das Schrift, Symbol, Grafiken, Logo enthält.&#10;&#10;Automatisch generierte Beschreibung">
            <a:extLst>
              <a:ext uri="{FF2B5EF4-FFF2-40B4-BE49-F238E27FC236}">
                <a16:creationId xmlns:a16="http://schemas.microsoft.com/office/drawing/2014/main" id="{0495930C-31C9-B801-E25F-40C1BD35DB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762965"/>
            <a:ext cx="913488" cy="91348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FE2F3151-C458-6056-DBAC-608737316F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10" y="0"/>
            <a:ext cx="12213210" cy="914063"/>
          </a:xfrm>
          <a:prstGeom prst="rect">
            <a:avLst/>
          </a:prstGeom>
        </p:spPr>
      </p:pic>
      <p:pic>
        <p:nvPicPr>
          <p:cNvPr id="3" name="Grafik 2" descr="Ein Bild, das Kunst, Grün, Licht enthält.&#10;&#10;Automatisch generierte Beschreibung">
            <a:extLst>
              <a:ext uri="{FF2B5EF4-FFF2-40B4-BE49-F238E27FC236}">
                <a16:creationId xmlns:a16="http://schemas.microsoft.com/office/drawing/2014/main" id="{EAFB4FDC-01DB-DDB3-DC16-5BF5F6A0D6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37" y="3427521"/>
            <a:ext cx="12334970" cy="4550325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26F338A5-5875-769E-0968-C7E84B57D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2057400"/>
            <a:ext cx="4472698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altLang="de-DE" sz="1600" b="1" dirty="0">
                <a:solidFill>
                  <a:srgbClr val="00B8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Author/ Presenter:</a:t>
            </a:r>
            <a:endParaRPr lang="de-DE" altLang="de-DE" sz="1600" dirty="0">
              <a:solidFill>
                <a:srgbClr val="00B800"/>
              </a:solidFill>
            </a:endParaRPr>
          </a:p>
          <a:p>
            <a:pPr algn="ctr" eaLnBrk="0" hangingPunct="0"/>
            <a:r>
              <a:rPr lang="de-DE" altLang="de-DE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Rene Landstorfer</a:t>
            </a:r>
            <a:endParaRPr lang="de-DE" altLang="de-DE" sz="1600" dirty="0"/>
          </a:p>
          <a:p>
            <a:pPr algn="ctr" eaLnBrk="0" hangingPunct="0"/>
            <a:r>
              <a:rPr lang="en-US" altLang="de-DE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Operations Manager</a:t>
            </a:r>
          </a:p>
          <a:p>
            <a:pPr algn="ctr" eaLnBrk="0" hangingPunct="0"/>
            <a:endParaRPr lang="de-DE" altLang="de-DE" sz="1600" dirty="0"/>
          </a:p>
          <a:p>
            <a:pPr algn="ctr" eaLnBrk="0" hangingPunct="0"/>
            <a:r>
              <a:rPr lang="en-US" altLang="de-DE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GOTTSBERG Leak Detection GmbH &amp; Co. </a:t>
            </a:r>
            <a:r>
              <a:rPr lang="de-DE" altLang="de-DE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KG</a:t>
            </a:r>
            <a:endParaRPr lang="de-DE" altLang="de-DE" sz="1600" dirty="0"/>
          </a:p>
          <a:p>
            <a:pPr algn="ctr" eaLnBrk="0" hangingPunct="0"/>
            <a:r>
              <a:rPr lang="de-DE" altLang="de-DE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 Knick 20</a:t>
            </a:r>
            <a:endParaRPr lang="de-DE" altLang="de-DE" sz="1600" dirty="0"/>
          </a:p>
          <a:p>
            <a:pPr algn="ctr" eaLnBrk="0" hangingPunct="0"/>
            <a:r>
              <a:rPr lang="de-DE" altLang="de-DE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22113 Oststeinbek</a:t>
            </a:r>
            <a:r>
              <a:rPr lang="de-DE" altLang="de-DE" sz="1600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altLang="de-DE" sz="1200" dirty="0">
                <a:solidFill>
                  <a:srgbClr val="00B8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lang="de-DE" altLang="de-DE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Germany</a:t>
            </a:r>
            <a:endParaRPr lang="de-DE" altLang="de-DE" sz="1600" dirty="0">
              <a:latin typeface="Arial" panose="020B0604020202020204" pitchFamily="34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06AD0325-EEC1-9D07-9F32-2AFEFEB14457}"/>
              </a:ext>
            </a:extLst>
          </p:cNvPr>
          <p:cNvSpPr/>
          <p:nvPr/>
        </p:nvSpPr>
        <p:spPr>
          <a:xfrm rot="21418233">
            <a:off x="2720449" y="2214855"/>
            <a:ext cx="2050320" cy="2076896"/>
          </a:xfrm>
          <a:prstGeom prst="rect">
            <a:avLst/>
          </a:prstGeom>
          <a:solidFill>
            <a:srgbClr val="00B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" name="Grafik 19" descr="Ein Bild, das Schrift, Symbol, Grafiken, Logo enthält.&#10;&#10;Automatisch generierte Beschreibung">
            <a:extLst>
              <a:ext uri="{FF2B5EF4-FFF2-40B4-BE49-F238E27FC236}">
                <a16:creationId xmlns:a16="http://schemas.microsoft.com/office/drawing/2014/main" id="{E5134B90-4C67-8C93-540D-AB6F34DD94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762965"/>
            <a:ext cx="913488" cy="91348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9A05A0D-D969-2E6D-8571-73113148E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9" y="279400"/>
            <a:ext cx="3274397" cy="35526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E67367F-EBE9-7907-64CA-0521A45B0F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381" y="1869696"/>
            <a:ext cx="2157218" cy="215721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10235FC1-B9B1-B8E9-D75D-EFD927485A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10" y="0"/>
            <a:ext cx="12213210" cy="91406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8184D60A-CAD9-4E85-EEB6-43B6612B19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9" y="279400"/>
            <a:ext cx="3274397" cy="355262"/>
          </a:xfrm>
          <a:prstGeom prst="rect">
            <a:avLst/>
          </a:prstGeom>
        </p:spPr>
      </p:pic>
      <p:pic>
        <p:nvPicPr>
          <p:cNvPr id="10" name="Grafik 9" descr="Ein Bild, das Kunst, Grün, Licht enthält.&#10;&#10;Automatisch generierte Beschreibung">
            <a:extLst>
              <a:ext uri="{FF2B5EF4-FFF2-40B4-BE49-F238E27FC236}">
                <a16:creationId xmlns:a16="http://schemas.microsoft.com/office/drawing/2014/main" id="{AD9B20AE-D202-CCD2-7C39-A034C5D618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90" y="3429000"/>
            <a:ext cx="12334970" cy="4550325"/>
          </a:xfrm>
          <a:prstGeom prst="rect">
            <a:avLst/>
          </a:prstGeom>
        </p:spPr>
      </p:pic>
      <p:pic>
        <p:nvPicPr>
          <p:cNvPr id="12" name="Grafik 11" descr="Ein Bild, das Schrift, Symbol, Grafiken, Logo enthält.&#10;&#10;Automatisch generierte Beschreibung">
            <a:extLst>
              <a:ext uri="{FF2B5EF4-FFF2-40B4-BE49-F238E27FC236}">
                <a16:creationId xmlns:a16="http://schemas.microsoft.com/office/drawing/2014/main" id="{9FBEA783-C59F-515D-BD70-AD4F8557E6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762965"/>
            <a:ext cx="913488" cy="913488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F6680237-5BDE-1D88-13A9-FCD0D054F5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2400" y="1219200"/>
            <a:ext cx="80010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Presentation content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92E8B4BA-F2B2-4924-4C24-85AB921ADC63}"/>
              </a:ext>
            </a:extLst>
          </p:cNvPr>
          <p:cNvSpPr/>
          <p:nvPr/>
        </p:nvSpPr>
        <p:spPr>
          <a:xfrm>
            <a:off x="2286000" y="2987822"/>
            <a:ext cx="94181" cy="94181"/>
          </a:xfrm>
          <a:prstGeom prst="ellipse">
            <a:avLst/>
          </a:prstGeom>
          <a:solidFill>
            <a:srgbClr val="38C2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BCE339F-03F8-D40A-BF16-18E62B776864}"/>
              </a:ext>
            </a:extLst>
          </p:cNvPr>
          <p:cNvSpPr/>
          <p:nvPr/>
        </p:nvSpPr>
        <p:spPr>
          <a:xfrm>
            <a:off x="2286000" y="3834000"/>
            <a:ext cx="94181" cy="94181"/>
          </a:xfrm>
          <a:prstGeom prst="ellipse">
            <a:avLst/>
          </a:prstGeom>
          <a:solidFill>
            <a:srgbClr val="38C2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3457EF69-F62D-1732-DD01-BA661E0D0ABB}"/>
              </a:ext>
            </a:extLst>
          </p:cNvPr>
          <p:cNvSpPr/>
          <p:nvPr/>
        </p:nvSpPr>
        <p:spPr>
          <a:xfrm>
            <a:off x="2286000" y="4636540"/>
            <a:ext cx="94181" cy="94181"/>
          </a:xfrm>
          <a:prstGeom prst="ellipse">
            <a:avLst/>
          </a:prstGeom>
          <a:solidFill>
            <a:srgbClr val="38C2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7569EB1-F03A-F299-DDAB-C62A9336C024}"/>
              </a:ext>
            </a:extLst>
          </p:cNvPr>
          <p:cNvSpPr/>
          <p:nvPr/>
        </p:nvSpPr>
        <p:spPr>
          <a:xfrm>
            <a:off x="2272859" y="5391989"/>
            <a:ext cx="94181" cy="94181"/>
          </a:xfrm>
          <a:prstGeom prst="ellipse">
            <a:avLst/>
          </a:prstGeom>
          <a:solidFill>
            <a:srgbClr val="38C2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1430F99-2D46-236A-366A-D4C8EF427044}"/>
              </a:ext>
            </a:extLst>
          </p:cNvPr>
          <p:cNvSpPr txBox="1"/>
          <p:nvPr/>
        </p:nvSpPr>
        <p:spPr>
          <a:xfrm>
            <a:off x="2661863" y="2865635"/>
            <a:ext cx="25026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ITC Avant Garde Std Bk" panose="020B0502020202020204" pitchFamily="34" charset="0"/>
              </a:rPr>
              <a:t>Company </a:t>
            </a:r>
            <a:r>
              <a:rPr lang="de-DE" sz="1600" dirty="0" err="1">
                <a:latin typeface="ITC Avant Garde Std Bk" panose="020B0502020202020204" pitchFamily="34" charset="0"/>
              </a:rPr>
              <a:t>presentation</a:t>
            </a:r>
            <a:endParaRPr lang="de-DE" sz="1600" dirty="0">
              <a:latin typeface="ITC Avant Garde Std Bk" panose="020B0502020202020204" pitchFamily="34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FAA0166-0BCF-1300-ED02-9DA4BE7C672C}"/>
              </a:ext>
            </a:extLst>
          </p:cNvPr>
          <p:cNvSpPr txBox="1"/>
          <p:nvPr/>
        </p:nvSpPr>
        <p:spPr>
          <a:xfrm>
            <a:off x="2666183" y="4503760"/>
            <a:ext cx="38758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>
                <a:latin typeface="ITC Avant Garde Std Bk" panose="020B0502020202020204" pitchFamily="34" charset="0"/>
              </a:rPr>
              <a:t>Accoustic</a:t>
            </a:r>
            <a:r>
              <a:rPr lang="de-DE" sz="1600" dirty="0">
                <a:latin typeface="ITC Avant Garde Std Bk" panose="020B0502020202020204" pitchFamily="34" charset="0"/>
              </a:rPr>
              <a:t> leak </a:t>
            </a:r>
            <a:r>
              <a:rPr lang="de-DE" sz="1600" dirty="0" err="1">
                <a:latin typeface="ITC Avant Garde Std Bk" panose="020B0502020202020204" pitchFamily="34" charset="0"/>
              </a:rPr>
              <a:t>detection</a:t>
            </a:r>
            <a:r>
              <a:rPr lang="de-DE" sz="1600" dirty="0">
                <a:latin typeface="ITC Avant Garde Std Bk" panose="020B0502020202020204" pitchFamily="34" charset="0"/>
              </a:rPr>
              <a:t> </a:t>
            </a:r>
            <a:r>
              <a:rPr lang="de-DE" sz="1600" dirty="0" err="1">
                <a:latin typeface="ITC Avant Garde Std Bk" panose="020B0502020202020204" pitchFamily="34" charset="0"/>
              </a:rPr>
              <a:t>technology</a:t>
            </a:r>
            <a:endParaRPr lang="de-DE" sz="1600" dirty="0">
              <a:latin typeface="ITC Avant Garde Std Bk" panose="020B0502020202020204" pitchFamily="34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0F8366C-D9BF-1951-1FE9-15BFD8E9A13A}"/>
              </a:ext>
            </a:extLst>
          </p:cNvPr>
          <p:cNvSpPr txBox="1"/>
          <p:nvPr/>
        </p:nvSpPr>
        <p:spPr>
          <a:xfrm>
            <a:off x="2661863" y="3722909"/>
            <a:ext cx="61407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ITC Avant Garde Std Bk" panose="020B0502020202020204" pitchFamily="34" charset="0"/>
              </a:rPr>
              <a:t>German / European leak </a:t>
            </a:r>
            <a:r>
              <a:rPr lang="de-DE" sz="1600" dirty="0" err="1">
                <a:latin typeface="ITC Avant Garde Std Bk" panose="020B0502020202020204" pitchFamily="34" charset="0"/>
              </a:rPr>
              <a:t>detection</a:t>
            </a:r>
            <a:r>
              <a:rPr lang="de-DE" sz="1600" dirty="0">
                <a:latin typeface="ITC Avant Garde Std Bk" panose="020B0502020202020204" pitchFamily="34" charset="0"/>
              </a:rPr>
              <a:t> </a:t>
            </a:r>
            <a:r>
              <a:rPr lang="de-DE" sz="1600" dirty="0" err="1">
                <a:latin typeface="ITC Avant Garde Std Bk" panose="020B0502020202020204" pitchFamily="34" charset="0"/>
              </a:rPr>
              <a:t>regulations</a:t>
            </a:r>
            <a:endParaRPr lang="de-DE" sz="1600" dirty="0">
              <a:latin typeface="ITC Avant Garde Std Bk" panose="020B0502020202020204" pitchFamily="34" charset="0"/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B7EB165-14F5-7F81-6739-86ACB6C45254}"/>
              </a:ext>
            </a:extLst>
          </p:cNvPr>
          <p:cNvSpPr/>
          <p:nvPr/>
        </p:nvSpPr>
        <p:spPr>
          <a:xfrm>
            <a:off x="2272859" y="6108837"/>
            <a:ext cx="94181" cy="94181"/>
          </a:xfrm>
          <a:prstGeom prst="ellipse">
            <a:avLst/>
          </a:prstGeom>
          <a:solidFill>
            <a:srgbClr val="38C2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6AE7BDC9-146B-AA45-0205-5D564FE23CA6}"/>
              </a:ext>
            </a:extLst>
          </p:cNvPr>
          <p:cNvSpPr txBox="1"/>
          <p:nvPr/>
        </p:nvSpPr>
        <p:spPr>
          <a:xfrm>
            <a:off x="2683742" y="5257461"/>
            <a:ext cx="1467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ITC Avant Garde Std Bk" panose="020B0502020202020204" pitchFamily="34" charset="0"/>
              </a:rPr>
              <a:t>Case </a:t>
            </a:r>
            <a:r>
              <a:rPr lang="de-DE" sz="1600" dirty="0" err="1">
                <a:latin typeface="ITC Avant Garde Std Bk" panose="020B0502020202020204" pitchFamily="34" charset="0"/>
              </a:rPr>
              <a:t>studies</a:t>
            </a:r>
            <a:endParaRPr lang="de-DE" sz="1600" dirty="0">
              <a:latin typeface="ITC Avant Garde Std Bk" panose="020B0502020202020204" pitchFamily="34" charset="0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478B50B4-668F-8E95-4A16-858B91FA99A6}"/>
              </a:ext>
            </a:extLst>
          </p:cNvPr>
          <p:cNvSpPr txBox="1"/>
          <p:nvPr/>
        </p:nvSpPr>
        <p:spPr>
          <a:xfrm>
            <a:off x="2649037" y="5978719"/>
            <a:ext cx="5527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ITC Avant Garde Std Bk" panose="020B0502020202020204" pitchFamily="34" charset="0"/>
              </a:rPr>
              <a:t>Possibel </a:t>
            </a:r>
            <a:r>
              <a:rPr lang="de-DE" sz="1600" dirty="0" err="1">
                <a:latin typeface="ITC Avant Garde Std Bk" panose="020B0502020202020204" pitchFamily="34" charset="0"/>
              </a:rPr>
              <a:t>cost</a:t>
            </a:r>
            <a:r>
              <a:rPr lang="de-DE" sz="1600" dirty="0">
                <a:latin typeface="ITC Avant Garde Std Bk" panose="020B0502020202020204" pitchFamily="34" charset="0"/>
              </a:rPr>
              <a:t> </a:t>
            </a:r>
            <a:r>
              <a:rPr lang="de-DE" sz="1600" dirty="0" err="1">
                <a:latin typeface="ITC Avant Garde Std Bk" panose="020B0502020202020204" pitchFamily="34" charset="0"/>
              </a:rPr>
              <a:t>savings</a:t>
            </a:r>
            <a:r>
              <a:rPr lang="de-DE" sz="1600" dirty="0">
                <a:latin typeface="ITC Avant Garde Std Bk" panose="020B0502020202020204" pitchFamily="34" charset="0"/>
              </a:rPr>
              <a:t> and </a:t>
            </a:r>
            <a:r>
              <a:rPr lang="de-DE" sz="1600" dirty="0" err="1">
                <a:latin typeface="ITC Avant Garde Std Bk" panose="020B0502020202020204" pitchFamily="34" charset="0"/>
              </a:rPr>
              <a:t>return</a:t>
            </a:r>
            <a:r>
              <a:rPr lang="de-DE" sz="1600" dirty="0">
                <a:latin typeface="ITC Avant Garde Std Bk" panose="020B0502020202020204" pitchFamily="34" charset="0"/>
              </a:rPr>
              <a:t> on </a:t>
            </a:r>
            <a:r>
              <a:rPr lang="de-DE" sz="1600" dirty="0" err="1">
                <a:latin typeface="ITC Avant Garde Std Bk" panose="020B0502020202020204" pitchFamily="34" charset="0"/>
              </a:rPr>
              <a:t>investment</a:t>
            </a:r>
            <a:endParaRPr lang="de-DE" sz="1600" dirty="0">
              <a:latin typeface="ITC Avant Garde Std Bk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19154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AAA71BD-37CA-D3E8-DA55-1D6F482BA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7D4BAED2-75D3-4012-8690-6F83E49F95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10" y="0"/>
            <a:ext cx="12213210" cy="91406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50C801C-2F48-2ECE-5A4B-564DB83696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9" y="279400"/>
            <a:ext cx="3274397" cy="355262"/>
          </a:xfrm>
          <a:prstGeom prst="rect">
            <a:avLst/>
          </a:prstGeom>
        </p:spPr>
      </p:pic>
      <p:pic>
        <p:nvPicPr>
          <p:cNvPr id="10" name="Grafik 9" descr="Ein Bild, das Kunst, Grün, Licht enthält.&#10;&#10;Automatisch generierte Beschreibung">
            <a:extLst>
              <a:ext uri="{FF2B5EF4-FFF2-40B4-BE49-F238E27FC236}">
                <a16:creationId xmlns:a16="http://schemas.microsoft.com/office/drawing/2014/main" id="{119D52B9-0FDF-F515-4C2B-4C399ADFAE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37" y="3427521"/>
            <a:ext cx="12334970" cy="4550325"/>
          </a:xfrm>
          <a:prstGeom prst="rect">
            <a:avLst/>
          </a:prstGeom>
        </p:spPr>
      </p:pic>
      <p:pic>
        <p:nvPicPr>
          <p:cNvPr id="12" name="Grafik 11" descr="Ein Bild, das Schrift, Symbol, Grafiken, Logo enthält.&#10;&#10;Automatisch generierte Beschreibung">
            <a:extLst>
              <a:ext uri="{FF2B5EF4-FFF2-40B4-BE49-F238E27FC236}">
                <a16:creationId xmlns:a16="http://schemas.microsoft.com/office/drawing/2014/main" id="{59688F99-2253-2EBB-2E5B-E5D38595A5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762965"/>
            <a:ext cx="913488" cy="913488"/>
          </a:xfrm>
          <a:prstGeom prst="rect">
            <a:avLst/>
          </a:prstGeom>
        </p:spPr>
      </p:pic>
      <p:sp>
        <p:nvSpPr>
          <p:cNvPr id="16386" name="Rectangle 3">
            <a:extLst>
              <a:ext uri="{FF2B5EF4-FFF2-40B4-BE49-F238E27FC236}">
                <a16:creationId xmlns:a16="http://schemas.microsoft.com/office/drawing/2014/main" id="{AB7C3965-BDA7-6DA2-E306-CA75AE6466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33600" y="1864816"/>
            <a:ext cx="8077200" cy="4840784"/>
          </a:xfrm>
        </p:spPr>
        <p:txBody>
          <a:bodyPr/>
          <a:lstStyle/>
          <a:p>
            <a:pPr algn="just" eaLnBrk="1" hangingPunct="1">
              <a:buFontTx/>
              <a:buNone/>
            </a:pPr>
            <a:endParaRPr lang="en-US" sz="2800" dirty="0">
              <a:latin typeface="Arial" charset="0"/>
            </a:endParaRPr>
          </a:p>
          <a:p>
            <a:pPr algn="just" eaLnBrk="1" hangingPunct="1">
              <a:buFontTx/>
              <a:buNone/>
            </a:pPr>
            <a:endParaRPr lang="en-US" sz="2800" dirty="0">
              <a:solidFill>
                <a:srgbClr val="FF0000"/>
              </a:solidFill>
              <a:latin typeface="Arial" charset="0"/>
            </a:endParaRPr>
          </a:p>
          <a:p>
            <a:pPr marL="0" indent="0" algn="just" eaLnBrk="1" hangingPunct="1">
              <a:buNone/>
            </a:pPr>
            <a:endParaRPr lang="en-US" sz="3000" dirty="0">
              <a:latin typeface="Arial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84DE4DF8-30E2-DFD5-0D5D-52141CB4A4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792847"/>
            <a:ext cx="11430000" cy="20574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GOTTSBERG Leak Detection GmbH &amp; Co. KG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39A7C8DC-7923-0228-F56E-3C3E9D78D241}"/>
              </a:ext>
            </a:extLst>
          </p:cNvPr>
          <p:cNvSpPr/>
          <p:nvPr/>
        </p:nvSpPr>
        <p:spPr>
          <a:xfrm rot="21418667">
            <a:off x="703531" y="2427135"/>
            <a:ext cx="3496866" cy="3655424"/>
          </a:xfrm>
          <a:prstGeom prst="rect">
            <a:avLst/>
          </a:prstGeom>
          <a:solidFill>
            <a:srgbClr val="38C2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Picture 10" descr="P:\Molch\Präsentation TÜV\GLD_Haus.jpg">
            <a:extLst>
              <a:ext uri="{FF2B5EF4-FFF2-40B4-BE49-F238E27FC236}">
                <a16:creationId xmlns:a16="http://schemas.microsoft.com/office/drawing/2014/main" id="{F9976088-DDEE-A1FF-3067-48C07ACDB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14400" y="2182127"/>
            <a:ext cx="3589861" cy="3587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1">
            <a:extLst>
              <a:ext uri="{FF2B5EF4-FFF2-40B4-BE49-F238E27FC236}">
                <a16:creationId xmlns:a16="http://schemas.microsoft.com/office/drawing/2014/main" id="{CDD01914-8CDA-73D2-2FC1-5843A2ED0BCF}"/>
              </a:ext>
            </a:extLst>
          </p:cNvPr>
          <p:cNvSpPr txBox="1"/>
          <p:nvPr/>
        </p:nvSpPr>
        <p:spPr>
          <a:xfrm>
            <a:off x="5024744" y="2182127"/>
            <a:ext cx="6557655" cy="46758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ITC Avant Garde Std Md" panose="020B0802020202020204" pitchFamily="34" charset="0"/>
              </a:rPr>
              <a:t>GOTTSBERG Leak Detection GmbH &amp; Co. KG</a:t>
            </a:r>
          </a:p>
          <a:p>
            <a:endParaRPr lang="en-US" sz="1800" dirty="0">
              <a:solidFill>
                <a:srgbClr val="000000"/>
              </a:solidFill>
              <a:latin typeface="ITC Avant Garde Std Bk" panose="020B0502020202020204" pitchFamily="34" charset="0"/>
            </a:endParaRPr>
          </a:p>
          <a:p>
            <a:r>
              <a:rPr lang="en-US" sz="1800" dirty="0">
                <a:solidFill>
                  <a:srgbClr val="000000"/>
                </a:solidFill>
                <a:latin typeface="ITC Avant Garde Std Bk" panose="020B0502020202020204" pitchFamily="34" charset="0"/>
              </a:rPr>
              <a:t>Founding Year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:  </a:t>
            </a:r>
            <a:r>
              <a:rPr lang="en-US" sz="1800" dirty="0">
                <a:solidFill>
                  <a:srgbClr val="00B800"/>
                </a:solidFill>
                <a:latin typeface="Arial" panose="020B0604020202020204" pitchFamily="34" charset="0"/>
              </a:rPr>
              <a:t> • </a:t>
            </a:r>
            <a:r>
              <a:rPr lang="en-US" sz="1800" dirty="0">
                <a:solidFill>
                  <a:srgbClr val="000000"/>
                </a:solidFill>
                <a:latin typeface="ITC Avant Garde Std Bk" panose="020B0502020202020204" pitchFamily="34" charset="0"/>
              </a:rPr>
              <a:t>2006</a:t>
            </a:r>
          </a:p>
          <a:p>
            <a:endParaRPr lang="en-US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1800" dirty="0">
                <a:solidFill>
                  <a:srgbClr val="000000"/>
                </a:solidFill>
                <a:latin typeface="ITC Avant Garde Std Bk" panose="020B0502020202020204" pitchFamily="34" charset="0"/>
              </a:rPr>
              <a:t>Locations: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lang="en-US" sz="1800" dirty="0">
                <a:solidFill>
                  <a:srgbClr val="38C23B"/>
                </a:solidFill>
                <a:latin typeface="Arial" panose="020B0604020202020204" pitchFamily="34" charset="0"/>
              </a:rPr>
              <a:t>•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ITC Avant Garde Std Bk" panose="020B0502020202020204" pitchFamily="34" charset="0"/>
              </a:rPr>
              <a:t>Oststeinbek</a:t>
            </a:r>
            <a:r>
              <a:rPr lang="en-US" sz="1800" dirty="0">
                <a:solidFill>
                  <a:srgbClr val="000000"/>
                </a:solidFill>
                <a:latin typeface="ITC Avant Garde Std Bk" panose="020B0502020202020204" pitchFamily="34" charset="0"/>
              </a:rPr>
              <a:t>, Germany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		 	</a:t>
            </a:r>
          </a:p>
          <a:p>
            <a:r>
              <a:rPr lang="en-US" sz="1800" dirty="0">
                <a:solidFill>
                  <a:srgbClr val="000000"/>
                </a:solidFill>
                <a:latin typeface="ITC Avant Garde Std Bk" panose="020B0502020202020204" pitchFamily="34" charset="0"/>
              </a:rPr>
              <a:t>Certifications:    </a:t>
            </a:r>
            <a:r>
              <a:rPr lang="en-US" sz="1800" dirty="0">
                <a:solidFill>
                  <a:srgbClr val="FF0000"/>
                </a:solidFill>
                <a:latin typeface="ITC Avant Garde Std Bk" panose="020B0502020202020204" pitchFamily="34" charset="0"/>
              </a:rPr>
              <a:t> </a:t>
            </a:r>
            <a:r>
              <a:rPr lang="en-US" sz="1800" dirty="0">
                <a:solidFill>
                  <a:srgbClr val="00B800"/>
                </a:solidFill>
                <a:latin typeface="Arial" panose="020B0604020202020204" pitchFamily="34" charset="0"/>
              </a:rPr>
              <a:t>	• </a:t>
            </a:r>
            <a:r>
              <a:rPr lang="en-US" sz="1800" dirty="0">
                <a:solidFill>
                  <a:srgbClr val="000000"/>
                </a:solidFill>
                <a:latin typeface="ITC Avant Garde Std Bk" panose="020B0502020202020204" pitchFamily="34" charset="0"/>
              </a:rPr>
              <a:t>DIN ISO 9001</a:t>
            </a:r>
          </a:p>
          <a:p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</a:rPr>
              <a:t>		</a:t>
            </a:r>
            <a:r>
              <a:rPr lang="en-US" sz="1800" dirty="0">
                <a:solidFill>
                  <a:srgbClr val="38C23B"/>
                </a:solidFill>
                <a:latin typeface="Arial" panose="020B0604020202020204" pitchFamily="34" charset="0"/>
              </a:rPr>
              <a:t>•</a:t>
            </a:r>
            <a:r>
              <a:rPr lang="en-US" sz="1800" dirty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ITC Avant Garde Std Bk" panose="020B0502020202020204" pitchFamily="34" charset="0"/>
              </a:rPr>
              <a:t>DIN EN 1090</a:t>
            </a:r>
          </a:p>
          <a:p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		</a:t>
            </a:r>
            <a:r>
              <a:rPr lang="en-US" sz="1800" dirty="0">
                <a:solidFill>
                  <a:srgbClr val="00B800"/>
                </a:solidFill>
                <a:latin typeface="Arial" panose="020B0604020202020204" pitchFamily="34" charset="0"/>
              </a:rPr>
              <a:t>•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ITC Avant Garde Std Bk" panose="020B0502020202020204" pitchFamily="34" charset="0"/>
              </a:rPr>
              <a:t>DIN EN 18800-7</a:t>
            </a:r>
          </a:p>
          <a:p>
            <a:endParaRPr lang="en-US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1800" dirty="0">
                <a:solidFill>
                  <a:srgbClr val="000000"/>
                </a:solidFill>
                <a:latin typeface="ITC Avant Garde Std Bk" panose="020B0502020202020204" pitchFamily="34" charset="0"/>
              </a:rPr>
              <a:t>Focus on leakage detection technology </a:t>
            </a:r>
            <a:r>
              <a:rPr lang="en-US" altLang="zh-CN" sz="1800" dirty="0">
                <a:solidFill>
                  <a:srgbClr val="000000"/>
                </a:solidFill>
                <a:latin typeface="ITC Avant Garde Std Bk" panose="020B0502020202020204" pitchFamily="34" charset="0"/>
              </a:rPr>
              <a:t>R&amp;D</a:t>
            </a:r>
            <a:r>
              <a:rPr lang="de-DE" altLang="zh-CN" sz="1800" dirty="0">
                <a:solidFill>
                  <a:srgbClr val="000000"/>
                </a:solidFill>
                <a:latin typeface="ITC Avant Garde Std Bk" panose="020B0502020202020204" pitchFamily="34" charset="0"/>
              </a:rPr>
              <a:t>,</a:t>
            </a:r>
            <a:r>
              <a:rPr lang="zh-CN" altLang="de-DE" sz="1800" dirty="0">
                <a:solidFill>
                  <a:srgbClr val="000000"/>
                </a:solidFill>
                <a:latin typeface="ITC Avant Garde Std Bk" panose="020B050202020202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ITC Avant Garde Std Bk" panose="020B0502020202020204" pitchFamily="34" charset="0"/>
              </a:rPr>
              <a:t>manufacture and service.</a:t>
            </a:r>
          </a:p>
        </p:txBody>
      </p:sp>
      <p:pic>
        <p:nvPicPr>
          <p:cNvPr id="5" name="Grafik 1">
            <a:extLst>
              <a:ext uri="{FF2B5EF4-FFF2-40B4-BE49-F238E27FC236}">
                <a16:creationId xmlns:a16="http://schemas.microsoft.com/office/drawing/2014/main" id="{7719A55A-12C7-F14D-BC67-74160FE3CB2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910926" y="2679511"/>
            <a:ext cx="1729299" cy="2274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0881879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52BB7E1-EECE-4E3E-F51F-7270FA1E1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DD8F37F3-B425-5A7D-C630-BC54DED533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10" y="0"/>
            <a:ext cx="12213210" cy="91406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D608E3D-A8ED-F5F0-EDC8-0829653A4A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9" y="279400"/>
            <a:ext cx="3274397" cy="355262"/>
          </a:xfrm>
          <a:prstGeom prst="rect">
            <a:avLst/>
          </a:prstGeom>
        </p:spPr>
      </p:pic>
      <p:pic>
        <p:nvPicPr>
          <p:cNvPr id="10" name="Grafik 9" descr="Ein Bild, das Kunst, Grün, Licht enthält.&#10;&#10;Automatisch generierte Beschreibung">
            <a:extLst>
              <a:ext uri="{FF2B5EF4-FFF2-40B4-BE49-F238E27FC236}">
                <a16:creationId xmlns:a16="http://schemas.microsoft.com/office/drawing/2014/main" id="{08CC8EF3-D7BD-7EB2-F429-ED02D8F81D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37" y="3427521"/>
            <a:ext cx="12334970" cy="4550325"/>
          </a:xfrm>
          <a:prstGeom prst="rect">
            <a:avLst/>
          </a:prstGeom>
        </p:spPr>
      </p:pic>
      <p:pic>
        <p:nvPicPr>
          <p:cNvPr id="12" name="Grafik 11" descr="Ein Bild, das Schrift, Symbol, Grafiken, Logo enthält.&#10;&#10;Automatisch generierte Beschreibung">
            <a:extLst>
              <a:ext uri="{FF2B5EF4-FFF2-40B4-BE49-F238E27FC236}">
                <a16:creationId xmlns:a16="http://schemas.microsoft.com/office/drawing/2014/main" id="{1683D0F9-BA97-E82A-DCC3-CE646C05A7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762965"/>
            <a:ext cx="913488" cy="913488"/>
          </a:xfrm>
          <a:prstGeom prst="rect">
            <a:avLst/>
          </a:prstGeom>
        </p:spPr>
      </p:pic>
      <p:sp>
        <p:nvSpPr>
          <p:cNvPr id="16386" name="Rectangle 3">
            <a:extLst>
              <a:ext uri="{FF2B5EF4-FFF2-40B4-BE49-F238E27FC236}">
                <a16:creationId xmlns:a16="http://schemas.microsoft.com/office/drawing/2014/main" id="{BE901EB4-3AD1-D6AD-8444-6987E3FFC9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33600" y="1864816"/>
            <a:ext cx="8077200" cy="4840784"/>
          </a:xfrm>
        </p:spPr>
        <p:txBody>
          <a:bodyPr/>
          <a:lstStyle/>
          <a:p>
            <a:pPr algn="just" eaLnBrk="1" hangingPunct="1">
              <a:buFontTx/>
              <a:buNone/>
            </a:pPr>
            <a:endParaRPr lang="en-US" sz="2800" dirty="0">
              <a:latin typeface="Arial" charset="0"/>
            </a:endParaRPr>
          </a:p>
          <a:p>
            <a:pPr algn="just" eaLnBrk="1" hangingPunct="1">
              <a:buFontTx/>
              <a:buNone/>
            </a:pPr>
            <a:endParaRPr lang="en-US" sz="2800" dirty="0">
              <a:solidFill>
                <a:srgbClr val="FF0000"/>
              </a:solidFill>
              <a:latin typeface="Arial" charset="0"/>
            </a:endParaRPr>
          </a:p>
          <a:p>
            <a:pPr marL="0" indent="0" algn="just" eaLnBrk="1" hangingPunct="1">
              <a:buNone/>
            </a:pPr>
            <a:endParaRPr lang="en-US" sz="3000" dirty="0">
              <a:latin typeface="Arial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3F619EBB-D100-20FB-7F0B-A660CCD891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792847"/>
            <a:ext cx="11430000" cy="20574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GOTTSBERG Leak Detection GmbH &amp; Co. KG</a:t>
            </a:r>
          </a:p>
        </p:txBody>
      </p:sp>
      <p:pic>
        <p:nvPicPr>
          <p:cNvPr id="6" name="Grafik 5" descr="Ein Bild, das Text, Screenshot, Software, Multimedia-Software enthält.&#10;&#10;Automatisch generierte Beschreibung">
            <a:extLst>
              <a:ext uri="{FF2B5EF4-FFF2-40B4-BE49-F238E27FC236}">
                <a16:creationId xmlns:a16="http://schemas.microsoft.com/office/drawing/2014/main" id="{757C9D58-F010-01C2-E7FC-0C66A2C243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160" y="2285414"/>
            <a:ext cx="8300879" cy="472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62837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5E0CE8F-3558-783C-AE76-E8EAF2E8A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185DAE04-F2BF-A639-CC07-514095AC48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10" y="0"/>
            <a:ext cx="12213210" cy="91406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BB43CFA-DEB0-1170-E05E-44D112D873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9" y="279400"/>
            <a:ext cx="3274397" cy="355262"/>
          </a:xfrm>
          <a:prstGeom prst="rect">
            <a:avLst/>
          </a:prstGeom>
        </p:spPr>
      </p:pic>
      <p:pic>
        <p:nvPicPr>
          <p:cNvPr id="10" name="Grafik 9" descr="Ein Bild, das Kunst, Grün, Licht enthält.&#10;&#10;Automatisch generierte Beschreibung">
            <a:extLst>
              <a:ext uri="{FF2B5EF4-FFF2-40B4-BE49-F238E27FC236}">
                <a16:creationId xmlns:a16="http://schemas.microsoft.com/office/drawing/2014/main" id="{C592884E-28B4-07A9-C062-424EFD8DCE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37" y="3427521"/>
            <a:ext cx="12334970" cy="4550325"/>
          </a:xfrm>
          <a:prstGeom prst="rect">
            <a:avLst/>
          </a:prstGeom>
        </p:spPr>
      </p:pic>
      <p:pic>
        <p:nvPicPr>
          <p:cNvPr id="12" name="Grafik 11" descr="Ein Bild, das Schrift, Symbol, Grafiken, Logo enthält.&#10;&#10;Automatisch generierte Beschreibung">
            <a:extLst>
              <a:ext uri="{FF2B5EF4-FFF2-40B4-BE49-F238E27FC236}">
                <a16:creationId xmlns:a16="http://schemas.microsoft.com/office/drawing/2014/main" id="{5277B7C8-922F-26F4-E4B7-B650799638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762965"/>
            <a:ext cx="913488" cy="913488"/>
          </a:xfrm>
          <a:prstGeom prst="rect">
            <a:avLst/>
          </a:prstGeom>
        </p:spPr>
      </p:pic>
      <p:sp>
        <p:nvSpPr>
          <p:cNvPr id="16386" name="Rectangle 3">
            <a:extLst>
              <a:ext uri="{FF2B5EF4-FFF2-40B4-BE49-F238E27FC236}">
                <a16:creationId xmlns:a16="http://schemas.microsoft.com/office/drawing/2014/main" id="{FE3731C4-1B5E-F9F4-276D-93F60D1F54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33600" y="1864816"/>
            <a:ext cx="8077200" cy="4840784"/>
          </a:xfrm>
        </p:spPr>
        <p:txBody>
          <a:bodyPr/>
          <a:lstStyle/>
          <a:p>
            <a:pPr algn="just" eaLnBrk="1" hangingPunct="1">
              <a:buFontTx/>
              <a:buNone/>
            </a:pPr>
            <a:endParaRPr lang="en-US" sz="2800" dirty="0">
              <a:latin typeface="Arial" charset="0"/>
            </a:endParaRPr>
          </a:p>
          <a:p>
            <a:pPr algn="just" eaLnBrk="1" hangingPunct="1">
              <a:buFontTx/>
              <a:buNone/>
            </a:pPr>
            <a:endParaRPr lang="en-US" sz="2800" dirty="0">
              <a:solidFill>
                <a:srgbClr val="FF0000"/>
              </a:solidFill>
              <a:latin typeface="Arial" charset="0"/>
            </a:endParaRPr>
          </a:p>
          <a:p>
            <a:pPr marL="0" indent="0" algn="just" eaLnBrk="1" hangingPunct="1">
              <a:buNone/>
            </a:pPr>
            <a:endParaRPr lang="en-US" sz="3000" dirty="0">
              <a:latin typeface="Arial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C35788DD-D116-10C5-72A4-4005E69CE6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792847"/>
            <a:ext cx="11430000" cy="20574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GOTTSBERG Leak Detection GmbH &amp; Co. KG</a:t>
            </a:r>
          </a:p>
        </p:txBody>
      </p:sp>
      <p:pic>
        <p:nvPicPr>
          <p:cNvPr id="2" name="Grafik 1" descr="Ein Bild, das Autoteile, Metall, Fahrrad, Wand enthält.&#10;&#10;Automatisch generierte Beschreibung">
            <a:extLst>
              <a:ext uri="{FF2B5EF4-FFF2-40B4-BE49-F238E27FC236}">
                <a16:creationId xmlns:a16="http://schemas.microsoft.com/office/drawing/2014/main" id="{3E321281-C91E-FC70-45E6-BFC15AB698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202623"/>
            <a:ext cx="7162800" cy="435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1024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Person, Kleidung, Nebel, draußen enthält.&#10;&#10;Automatisch generierte Beschreibung">
            <a:extLst>
              <a:ext uri="{FF2B5EF4-FFF2-40B4-BE49-F238E27FC236}">
                <a16:creationId xmlns:a16="http://schemas.microsoft.com/office/drawing/2014/main" id="{7D907AF5-A255-5329-CD99-DB8ADD6E83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8"/>
            <a:ext cx="12208654" cy="686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411352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Kunst, Grün, Licht enthält.&#10;&#10;Automatisch generierte Beschreibung">
            <a:extLst>
              <a:ext uri="{FF2B5EF4-FFF2-40B4-BE49-F238E27FC236}">
                <a16:creationId xmlns:a16="http://schemas.microsoft.com/office/drawing/2014/main" id="{82C383A4-EA8B-E296-2330-0D0AFF58BD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37" y="3427521"/>
            <a:ext cx="12334970" cy="4550325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FD8F60F0-F5B1-3C17-B0B0-66D8709ECD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767" y="1219200"/>
            <a:ext cx="11558833" cy="1409766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German / European leak detection regulations</a:t>
            </a: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2057400"/>
            <a:ext cx="8077200" cy="46482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2800" dirty="0"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sz="2800" dirty="0">
              <a:solidFill>
                <a:srgbClr val="FF0000"/>
              </a:solidFill>
              <a:latin typeface="Arial" charset="0"/>
            </a:endParaRPr>
          </a:p>
          <a:p>
            <a:pPr marL="0" indent="0" eaLnBrk="1" hangingPunct="1">
              <a:buNone/>
            </a:pPr>
            <a:endParaRPr lang="en-US" sz="3000" dirty="0">
              <a:latin typeface="Arial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209800" y="2530916"/>
            <a:ext cx="7924800" cy="492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highlight>
                  <a:srgbClr val="FFFFFF"/>
                </a:highlight>
                <a:latin typeface="ITC Avant Garde Std Bk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Germany the operation of leak detection systems is regulated by the TRFL (Technical Rules for Pipelines). Even though it is a national standard, it has international acceptance as for example API1175 recommendations follow the TRFL and many European countries use the TRFL for pipeline safety norms</a:t>
            </a:r>
            <a:endParaRPr lang="de-DE" sz="1600" dirty="0">
              <a:latin typeface="ITC Avant Garde Std Bk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0A922FF-E9E6-35E8-9FA2-50950FD3C8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10" y="0"/>
            <a:ext cx="12213210" cy="91406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928B236-CDAA-0EF7-5FE7-A8DF4D48CE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9" y="279400"/>
            <a:ext cx="3274397" cy="355262"/>
          </a:xfrm>
          <a:prstGeom prst="rect">
            <a:avLst/>
          </a:prstGeom>
        </p:spPr>
      </p:pic>
      <p:pic>
        <p:nvPicPr>
          <p:cNvPr id="7" name="Grafik 6" descr="Ein Bild, das Schrift, Symbol, Grafiken, Logo enthält.&#10;&#10;Automatisch generierte Beschreibung">
            <a:extLst>
              <a:ext uri="{FF2B5EF4-FFF2-40B4-BE49-F238E27FC236}">
                <a16:creationId xmlns:a16="http://schemas.microsoft.com/office/drawing/2014/main" id="{CE941513-8A3F-142E-2CD4-70DF34ACCD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762965"/>
            <a:ext cx="913488" cy="913488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53508F0B-2B26-2116-C734-6088A7F81473}"/>
              </a:ext>
            </a:extLst>
          </p:cNvPr>
          <p:cNvSpPr/>
          <p:nvPr/>
        </p:nvSpPr>
        <p:spPr>
          <a:xfrm>
            <a:off x="2286000" y="2640474"/>
            <a:ext cx="94181" cy="94181"/>
          </a:xfrm>
          <a:prstGeom prst="ellipse">
            <a:avLst/>
          </a:prstGeom>
          <a:solidFill>
            <a:srgbClr val="38C2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727E16D6-00C4-D97D-C302-EA7394734473}"/>
              </a:ext>
            </a:extLst>
          </p:cNvPr>
          <p:cNvSpPr/>
          <p:nvPr/>
        </p:nvSpPr>
        <p:spPr>
          <a:xfrm rot="21089641">
            <a:off x="5437020" y="4110099"/>
            <a:ext cx="1811318" cy="2519504"/>
          </a:xfrm>
          <a:prstGeom prst="rect">
            <a:avLst/>
          </a:prstGeom>
          <a:solidFill>
            <a:srgbClr val="38C2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DE97D08-A704-08A4-95E4-7DB639912A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6841" y="3882671"/>
            <a:ext cx="1774298" cy="251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573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972</Words>
  <Application>Microsoft Office PowerPoint</Application>
  <PresentationFormat>Breitbild</PresentationFormat>
  <Paragraphs>155</Paragraphs>
  <Slides>28</Slides>
  <Notes>21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3" baseType="lpstr">
      <vt:lpstr>Arial</vt:lpstr>
      <vt:lpstr>ITC Avant Garde Std Md</vt:lpstr>
      <vt:lpstr>ITC Avant Garde Std Bk</vt:lpstr>
      <vt:lpstr>Times New Roman</vt:lpstr>
      <vt:lpstr>Standarddesign</vt:lpstr>
      <vt:lpstr>PowerPoint-Präsentation</vt:lpstr>
      <vt:lpstr>PowerPoint-Präsentation</vt:lpstr>
      <vt:lpstr>PowerPoint-Präsentation</vt:lpstr>
      <vt:lpstr>Presentation content</vt:lpstr>
      <vt:lpstr>GOTTSBERG Leak Detection GmbH &amp; Co. KG</vt:lpstr>
      <vt:lpstr>GOTTSBERG Leak Detection GmbH &amp; Co. KG</vt:lpstr>
      <vt:lpstr>GOTTSBERG Leak Detection GmbH &amp; Co. KG</vt:lpstr>
      <vt:lpstr>PowerPoint-Präsentation</vt:lpstr>
      <vt:lpstr>German / European leak detection regulations</vt:lpstr>
      <vt:lpstr>TRFL (Technical Rules for Pipelines)</vt:lpstr>
      <vt:lpstr>11.4.2 Selection of methods, detectable leaks </vt:lpstr>
      <vt:lpstr>PowerPoint-Präsentation</vt:lpstr>
      <vt:lpstr>Accoustic leak detection technology</vt:lpstr>
      <vt:lpstr>Accoustic leak detection technology</vt:lpstr>
      <vt:lpstr>Accoustic leak detection technology</vt:lpstr>
      <vt:lpstr>Accoustic leak detection technology</vt:lpstr>
      <vt:lpstr>Accoustic leak detection technology</vt:lpstr>
      <vt:lpstr>Accoustic leak detection technology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Cost effectiveness and return on investment</vt:lpstr>
      <vt:lpstr>Cost effectiveness and return on investment</vt:lpstr>
      <vt:lpstr>Cost effectiveness and return on investment</vt:lpstr>
      <vt:lpstr>Cost effectiveness and return on investment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/>
  <cp:lastModifiedBy/>
  <cp:revision>43</cp:revision>
  <dcterms:created xsi:type="dcterms:W3CDTF">2005-12-20T09:09:05Z</dcterms:created>
  <dcterms:modified xsi:type="dcterms:W3CDTF">2025-04-30T07:40:35Z</dcterms:modified>
</cp:coreProperties>
</file>