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89"/>
  </p:notesMasterIdLst>
  <p:handoutMasterIdLst>
    <p:handoutMasterId r:id="rId90"/>
  </p:handoutMasterIdLst>
  <p:sldIdLst>
    <p:sldId id="484" r:id="rId2"/>
    <p:sldId id="457" r:id="rId3"/>
    <p:sldId id="459" r:id="rId4"/>
    <p:sldId id="485" r:id="rId5"/>
    <p:sldId id="486" r:id="rId6"/>
    <p:sldId id="487" r:id="rId7"/>
    <p:sldId id="458" r:id="rId8"/>
    <p:sldId id="460" r:id="rId9"/>
    <p:sldId id="488" r:id="rId10"/>
    <p:sldId id="489" r:id="rId11"/>
    <p:sldId id="490" r:id="rId12"/>
    <p:sldId id="463" r:id="rId13"/>
    <p:sldId id="461" r:id="rId14"/>
    <p:sldId id="492" r:id="rId15"/>
    <p:sldId id="491" r:id="rId16"/>
    <p:sldId id="468" r:id="rId17"/>
    <p:sldId id="493" r:id="rId18"/>
    <p:sldId id="494" r:id="rId19"/>
    <p:sldId id="495" r:id="rId20"/>
    <p:sldId id="496" r:id="rId21"/>
    <p:sldId id="547" r:id="rId22"/>
    <p:sldId id="548" r:id="rId23"/>
    <p:sldId id="469" r:id="rId24"/>
    <p:sldId id="497" r:id="rId25"/>
    <p:sldId id="498" r:id="rId26"/>
    <p:sldId id="499" r:id="rId27"/>
    <p:sldId id="549" r:id="rId28"/>
    <p:sldId id="550" r:id="rId29"/>
    <p:sldId id="551" r:id="rId30"/>
    <p:sldId id="552" r:id="rId31"/>
    <p:sldId id="470" r:id="rId32"/>
    <p:sldId id="500" r:id="rId33"/>
    <p:sldId id="501" r:id="rId34"/>
    <p:sldId id="502" r:id="rId35"/>
    <p:sldId id="503" r:id="rId36"/>
    <p:sldId id="504" r:id="rId37"/>
    <p:sldId id="505" r:id="rId38"/>
    <p:sldId id="506" r:id="rId39"/>
    <p:sldId id="507" r:id="rId40"/>
    <p:sldId id="471" r:id="rId41"/>
    <p:sldId id="508" r:id="rId42"/>
    <p:sldId id="509" r:id="rId43"/>
    <p:sldId id="511" r:id="rId44"/>
    <p:sldId id="512" r:id="rId45"/>
    <p:sldId id="513" r:id="rId46"/>
    <p:sldId id="473" r:id="rId47"/>
    <p:sldId id="514" r:id="rId48"/>
    <p:sldId id="515" r:id="rId49"/>
    <p:sldId id="516" r:id="rId50"/>
    <p:sldId id="472" r:id="rId51"/>
    <p:sldId id="518" r:id="rId52"/>
    <p:sldId id="519" r:id="rId53"/>
    <p:sldId id="520" r:id="rId54"/>
    <p:sldId id="475" r:id="rId55"/>
    <p:sldId id="521" r:id="rId56"/>
    <p:sldId id="522" r:id="rId57"/>
    <p:sldId id="523" r:id="rId58"/>
    <p:sldId id="524" r:id="rId59"/>
    <p:sldId id="526" r:id="rId60"/>
    <p:sldId id="527" r:id="rId61"/>
    <p:sldId id="528" r:id="rId62"/>
    <p:sldId id="356" r:id="rId63"/>
    <p:sldId id="529" r:id="rId64"/>
    <p:sldId id="530" r:id="rId65"/>
    <p:sldId id="531" r:id="rId66"/>
    <p:sldId id="532" r:id="rId67"/>
    <p:sldId id="533" r:id="rId68"/>
    <p:sldId id="534" r:id="rId69"/>
    <p:sldId id="535" r:id="rId70"/>
    <p:sldId id="381" r:id="rId71"/>
    <p:sldId id="555" r:id="rId72"/>
    <p:sldId id="553" r:id="rId73"/>
    <p:sldId id="554" r:id="rId74"/>
    <p:sldId id="537" r:id="rId75"/>
    <p:sldId id="538" r:id="rId76"/>
    <p:sldId id="539" r:id="rId77"/>
    <p:sldId id="540" r:id="rId78"/>
    <p:sldId id="541" r:id="rId79"/>
    <p:sldId id="542" r:id="rId80"/>
    <p:sldId id="543" r:id="rId81"/>
    <p:sldId id="544" r:id="rId82"/>
    <p:sldId id="481" r:id="rId83"/>
    <p:sldId id="480" r:id="rId84"/>
    <p:sldId id="545" r:id="rId85"/>
    <p:sldId id="483" r:id="rId86"/>
    <p:sldId id="546" r:id="rId87"/>
    <p:sldId id="306" r:id="rId88"/>
  </p:sldIdLst>
  <p:sldSz cx="12192000" cy="6858000"/>
  <p:notesSz cx="7099300" cy="10234613"/>
  <p:embeddedFontLst>
    <p:embeddedFont>
      <p:font typeface="ITC Avant Garde Std Bk" panose="020B0502020202020204" pitchFamily="34" charset="0"/>
      <p:regular r:id="rId91"/>
      <p:bold r:id="rId92"/>
    </p:embeddedFont>
  </p:embeddedFontLst>
  <p:defaultTextStyle>
    <a:defPPr>
      <a:defRPr lang="de-DE"/>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800"/>
    <a:srgbClr val="38C23B"/>
    <a:srgbClr val="FB8503"/>
    <a:srgbClr val="00CC00"/>
    <a:srgbClr val="FF0000"/>
    <a:srgbClr val="00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85" autoAdjust="0"/>
    <p:restoredTop sz="96106" autoAdjust="0"/>
  </p:normalViewPr>
  <p:slideViewPr>
    <p:cSldViewPr>
      <p:cViewPr varScale="1">
        <p:scale>
          <a:sx n="153" d="100"/>
          <a:sy n="153" d="100"/>
        </p:scale>
        <p:origin x="192" y="108"/>
      </p:cViewPr>
      <p:guideLst>
        <p:guide orient="horz" pos="2160"/>
        <p:guide pos="3840"/>
      </p:guideLst>
    </p:cSldViewPr>
  </p:slideViewPr>
  <p:outlineViewPr>
    <p:cViewPr>
      <p:scale>
        <a:sx n="25" d="100"/>
        <a:sy n="25" d="100"/>
      </p:scale>
      <p:origin x="0" y="0"/>
    </p:cViewPr>
  </p:outlineViewPr>
  <p:notesTextViewPr>
    <p:cViewPr>
      <p:scale>
        <a:sx n="75" d="100"/>
        <a:sy n="75" d="100"/>
      </p:scale>
      <p:origin x="0" y="0"/>
    </p:cViewPr>
  </p:notesTextViewPr>
  <p:sorterViewPr>
    <p:cViewPr>
      <p:scale>
        <a:sx n="66" d="100"/>
        <a:sy n="66" d="100"/>
      </p:scale>
      <p:origin x="0" y="2466"/>
    </p:cViewPr>
  </p:sorterViewPr>
  <p:notesViewPr>
    <p:cSldViewPr>
      <p:cViewPr varScale="1">
        <p:scale>
          <a:sx n="70" d="100"/>
          <a:sy n="70" d="100"/>
        </p:scale>
        <p:origin x="-3246" y="-90"/>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1.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1" y="0"/>
            <a:ext cx="3076363" cy="511731"/>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lvl1pPr>
              <a:defRPr sz="1200">
                <a:cs typeface="+mn-cs"/>
              </a:defRPr>
            </a:lvl1pPr>
          </a:lstStyle>
          <a:p>
            <a:pPr>
              <a:defRPr/>
            </a:pPr>
            <a:endParaRPr lang="de-DE"/>
          </a:p>
        </p:txBody>
      </p:sp>
      <p:sp>
        <p:nvSpPr>
          <p:cNvPr id="80899" name="Rectangle 3"/>
          <p:cNvSpPr>
            <a:spLocks noGrp="1" noChangeArrowheads="1"/>
          </p:cNvSpPr>
          <p:nvPr>
            <p:ph type="dt" sz="quarter" idx="1"/>
          </p:nvPr>
        </p:nvSpPr>
        <p:spPr bwMode="auto">
          <a:xfrm>
            <a:off x="4022937" y="0"/>
            <a:ext cx="3076363" cy="511731"/>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lvl1pPr algn="r">
              <a:defRPr sz="1200">
                <a:cs typeface="+mn-cs"/>
              </a:defRPr>
            </a:lvl1pPr>
          </a:lstStyle>
          <a:p>
            <a:pPr>
              <a:defRPr/>
            </a:pPr>
            <a:endParaRPr lang="de-DE"/>
          </a:p>
        </p:txBody>
      </p:sp>
      <p:sp>
        <p:nvSpPr>
          <p:cNvPr id="80900" name="Rectangle 4"/>
          <p:cNvSpPr>
            <a:spLocks noGrp="1" noChangeArrowheads="1"/>
          </p:cNvSpPr>
          <p:nvPr>
            <p:ph type="ftr" sz="quarter" idx="2"/>
          </p:nvPr>
        </p:nvSpPr>
        <p:spPr bwMode="auto">
          <a:xfrm>
            <a:off x="1" y="9722882"/>
            <a:ext cx="3076363" cy="511731"/>
          </a:xfrm>
          <a:prstGeom prst="rect">
            <a:avLst/>
          </a:prstGeom>
          <a:noFill/>
          <a:ln w="9525">
            <a:noFill/>
            <a:miter lim="800000"/>
            <a:headEnd/>
            <a:tailEnd/>
          </a:ln>
          <a:effectLst/>
        </p:spPr>
        <p:txBody>
          <a:bodyPr vert="horz" wrap="square" lIns="94768" tIns="47384" rIns="94768" bIns="47384" numCol="1" anchor="b" anchorCtr="0" compatLnSpc="1">
            <a:prstTxWarp prst="textNoShape">
              <a:avLst/>
            </a:prstTxWarp>
          </a:bodyPr>
          <a:lstStyle>
            <a:lvl1pPr>
              <a:defRPr sz="1200">
                <a:cs typeface="+mn-cs"/>
              </a:defRPr>
            </a:lvl1pPr>
          </a:lstStyle>
          <a:p>
            <a:pPr>
              <a:defRPr/>
            </a:pPr>
            <a:endParaRPr lang="de-DE"/>
          </a:p>
        </p:txBody>
      </p:sp>
      <p:sp>
        <p:nvSpPr>
          <p:cNvPr id="80901" name="Rectangle 5"/>
          <p:cNvSpPr>
            <a:spLocks noGrp="1" noChangeArrowheads="1"/>
          </p:cNvSpPr>
          <p:nvPr>
            <p:ph type="sldNum" sz="quarter" idx="3"/>
          </p:nvPr>
        </p:nvSpPr>
        <p:spPr bwMode="auto">
          <a:xfrm>
            <a:off x="4022937" y="9722882"/>
            <a:ext cx="3076363" cy="511731"/>
          </a:xfrm>
          <a:prstGeom prst="rect">
            <a:avLst/>
          </a:prstGeom>
          <a:noFill/>
          <a:ln w="9525">
            <a:noFill/>
            <a:miter lim="800000"/>
            <a:headEnd/>
            <a:tailEnd/>
          </a:ln>
          <a:effectLst/>
        </p:spPr>
        <p:txBody>
          <a:bodyPr vert="horz" wrap="square" lIns="94768" tIns="47384" rIns="94768" bIns="47384" numCol="1" anchor="b" anchorCtr="0" compatLnSpc="1">
            <a:prstTxWarp prst="textNoShape">
              <a:avLst/>
            </a:prstTxWarp>
          </a:bodyPr>
          <a:lstStyle>
            <a:lvl1pPr algn="r">
              <a:defRPr sz="1200">
                <a:cs typeface="+mn-cs"/>
              </a:defRPr>
            </a:lvl1pPr>
          </a:lstStyle>
          <a:p>
            <a:pPr>
              <a:defRPr/>
            </a:pPr>
            <a:fld id="{CA4865F7-9EAA-42E0-BF69-0C1276693CA4}" type="slidenum">
              <a:rPr lang="de-DE"/>
              <a:pPr>
                <a:defRPr/>
              </a:pPr>
              <a:t>‹Nr.›</a:t>
            </a:fld>
            <a:endParaRPr lang="de-DE"/>
          </a:p>
        </p:txBody>
      </p:sp>
    </p:spTree>
    <p:extLst>
      <p:ext uri="{BB962C8B-B14F-4D97-AF65-F5344CB8AC3E}">
        <p14:creationId xmlns:p14="http://schemas.microsoft.com/office/powerpoint/2010/main" val="3741105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1" y="0"/>
            <a:ext cx="3076363" cy="511731"/>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lvl1pPr>
              <a:defRPr sz="1200">
                <a:cs typeface="+mn-cs"/>
              </a:defRPr>
            </a:lvl1pPr>
          </a:lstStyle>
          <a:p>
            <a:pPr>
              <a:defRPr/>
            </a:pPr>
            <a:endParaRPr lang="de-DE"/>
          </a:p>
        </p:txBody>
      </p:sp>
      <p:sp>
        <p:nvSpPr>
          <p:cNvPr id="61443" name="Rectangle 3"/>
          <p:cNvSpPr>
            <a:spLocks noGrp="1" noChangeArrowheads="1"/>
          </p:cNvSpPr>
          <p:nvPr>
            <p:ph type="dt" idx="1"/>
          </p:nvPr>
        </p:nvSpPr>
        <p:spPr bwMode="auto">
          <a:xfrm>
            <a:off x="4022937" y="0"/>
            <a:ext cx="3076363" cy="511731"/>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lvl1pPr algn="r">
              <a:defRPr sz="1200">
                <a:cs typeface="+mn-cs"/>
              </a:defRPr>
            </a:lvl1pPr>
          </a:lstStyle>
          <a:p>
            <a:pPr>
              <a:defRPr/>
            </a:pPr>
            <a:endParaRPr lang="de-DE"/>
          </a:p>
        </p:txBody>
      </p:sp>
      <p:sp>
        <p:nvSpPr>
          <p:cNvPr id="13316" name="Rectangle 4"/>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headEnd/>
            <a:tailEnd/>
          </a:ln>
        </p:spPr>
      </p:sp>
      <p:sp>
        <p:nvSpPr>
          <p:cNvPr id="61445" name="Rectangle 5"/>
          <p:cNvSpPr>
            <a:spLocks noGrp="1" noChangeArrowheads="1"/>
          </p:cNvSpPr>
          <p:nvPr>
            <p:ph type="body" sz="quarter" idx="3"/>
          </p:nvPr>
        </p:nvSpPr>
        <p:spPr bwMode="auto">
          <a:xfrm>
            <a:off x="946574" y="4861442"/>
            <a:ext cx="5206154" cy="4605576"/>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1446" name="Rectangle 6"/>
          <p:cNvSpPr>
            <a:spLocks noGrp="1" noChangeArrowheads="1"/>
          </p:cNvSpPr>
          <p:nvPr>
            <p:ph type="ftr" sz="quarter" idx="4"/>
          </p:nvPr>
        </p:nvSpPr>
        <p:spPr bwMode="auto">
          <a:xfrm>
            <a:off x="1" y="9722882"/>
            <a:ext cx="3076363" cy="511731"/>
          </a:xfrm>
          <a:prstGeom prst="rect">
            <a:avLst/>
          </a:prstGeom>
          <a:noFill/>
          <a:ln w="9525">
            <a:noFill/>
            <a:miter lim="800000"/>
            <a:headEnd/>
            <a:tailEnd/>
          </a:ln>
          <a:effectLst/>
        </p:spPr>
        <p:txBody>
          <a:bodyPr vert="horz" wrap="square" lIns="94768" tIns="47384" rIns="94768" bIns="47384" numCol="1" anchor="b" anchorCtr="0" compatLnSpc="1">
            <a:prstTxWarp prst="textNoShape">
              <a:avLst/>
            </a:prstTxWarp>
          </a:bodyPr>
          <a:lstStyle>
            <a:lvl1pPr>
              <a:defRPr sz="1200">
                <a:cs typeface="+mn-cs"/>
              </a:defRPr>
            </a:lvl1pPr>
          </a:lstStyle>
          <a:p>
            <a:pPr>
              <a:defRPr/>
            </a:pPr>
            <a:endParaRPr lang="de-DE"/>
          </a:p>
        </p:txBody>
      </p:sp>
      <p:sp>
        <p:nvSpPr>
          <p:cNvPr id="61447" name="Rectangle 7"/>
          <p:cNvSpPr>
            <a:spLocks noGrp="1" noChangeArrowheads="1"/>
          </p:cNvSpPr>
          <p:nvPr>
            <p:ph type="sldNum" sz="quarter" idx="5"/>
          </p:nvPr>
        </p:nvSpPr>
        <p:spPr bwMode="auto">
          <a:xfrm>
            <a:off x="4022937" y="9722882"/>
            <a:ext cx="3076363" cy="511731"/>
          </a:xfrm>
          <a:prstGeom prst="rect">
            <a:avLst/>
          </a:prstGeom>
          <a:noFill/>
          <a:ln w="9525">
            <a:noFill/>
            <a:miter lim="800000"/>
            <a:headEnd/>
            <a:tailEnd/>
          </a:ln>
          <a:effectLst/>
        </p:spPr>
        <p:txBody>
          <a:bodyPr vert="horz" wrap="square" lIns="94768" tIns="47384" rIns="94768" bIns="47384" numCol="1" anchor="b" anchorCtr="0" compatLnSpc="1">
            <a:prstTxWarp prst="textNoShape">
              <a:avLst/>
            </a:prstTxWarp>
          </a:bodyPr>
          <a:lstStyle>
            <a:lvl1pPr algn="r">
              <a:defRPr sz="1200">
                <a:cs typeface="+mn-cs"/>
              </a:defRPr>
            </a:lvl1pPr>
          </a:lstStyle>
          <a:p>
            <a:pPr>
              <a:defRPr/>
            </a:pPr>
            <a:fld id="{155F3935-2861-4B74-A39B-21EDA9F9B2EC}" type="slidenum">
              <a:rPr lang="de-DE"/>
              <a:pPr>
                <a:defRPr/>
              </a:pPr>
              <a:t>‹Nr.›</a:t>
            </a:fld>
            <a:endParaRPr lang="de-DE"/>
          </a:p>
        </p:txBody>
      </p:sp>
    </p:spTree>
    <p:extLst>
      <p:ext uri="{BB962C8B-B14F-4D97-AF65-F5344CB8AC3E}">
        <p14:creationId xmlns:p14="http://schemas.microsoft.com/office/powerpoint/2010/main" val="31058698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3</a:t>
            </a:fld>
            <a:endParaRPr lang="de-DE">
              <a:solidFill>
                <a:srgbClr val="000000"/>
              </a:solidFill>
            </a:endParaRPr>
          </a:p>
        </p:txBody>
      </p:sp>
    </p:spTree>
    <p:extLst>
      <p:ext uri="{BB962C8B-B14F-4D97-AF65-F5344CB8AC3E}">
        <p14:creationId xmlns:p14="http://schemas.microsoft.com/office/powerpoint/2010/main" val="4186636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14</a:t>
            </a:fld>
            <a:endParaRPr lang="de-DE">
              <a:solidFill>
                <a:srgbClr val="000000"/>
              </a:solidFill>
            </a:endParaRPr>
          </a:p>
        </p:txBody>
      </p:sp>
    </p:spTree>
    <p:extLst>
      <p:ext uri="{BB962C8B-B14F-4D97-AF65-F5344CB8AC3E}">
        <p14:creationId xmlns:p14="http://schemas.microsoft.com/office/powerpoint/2010/main" val="2302925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15</a:t>
            </a:fld>
            <a:endParaRPr lang="de-DE">
              <a:solidFill>
                <a:srgbClr val="000000"/>
              </a:solidFill>
            </a:endParaRPr>
          </a:p>
        </p:txBody>
      </p:sp>
    </p:spTree>
    <p:extLst>
      <p:ext uri="{BB962C8B-B14F-4D97-AF65-F5344CB8AC3E}">
        <p14:creationId xmlns:p14="http://schemas.microsoft.com/office/powerpoint/2010/main" val="3231038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16</a:t>
            </a:fld>
            <a:endParaRPr lang="de-DE">
              <a:solidFill>
                <a:srgbClr val="000000"/>
              </a:solidFill>
            </a:endParaRPr>
          </a:p>
        </p:txBody>
      </p:sp>
    </p:spTree>
    <p:extLst>
      <p:ext uri="{BB962C8B-B14F-4D97-AF65-F5344CB8AC3E}">
        <p14:creationId xmlns:p14="http://schemas.microsoft.com/office/powerpoint/2010/main" val="3707714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17</a:t>
            </a:fld>
            <a:endParaRPr lang="de-DE">
              <a:solidFill>
                <a:srgbClr val="000000"/>
              </a:solidFill>
            </a:endParaRPr>
          </a:p>
        </p:txBody>
      </p:sp>
    </p:spTree>
    <p:extLst>
      <p:ext uri="{BB962C8B-B14F-4D97-AF65-F5344CB8AC3E}">
        <p14:creationId xmlns:p14="http://schemas.microsoft.com/office/powerpoint/2010/main" val="1460857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18</a:t>
            </a:fld>
            <a:endParaRPr lang="de-DE">
              <a:solidFill>
                <a:srgbClr val="000000"/>
              </a:solidFill>
            </a:endParaRPr>
          </a:p>
        </p:txBody>
      </p:sp>
    </p:spTree>
    <p:extLst>
      <p:ext uri="{BB962C8B-B14F-4D97-AF65-F5344CB8AC3E}">
        <p14:creationId xmlns:p14="http://schemas.microsoft.com/office/powerpoint/2010/main" val="3951744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19</a:t>
            </a:fld>
            <a:endParaRPr lang="de-DE">
              <a:solidFill>
                <a:srgbClr val="000000"/>
              </a:solidFill>
            </a:endParaRPr>
          </a:p>
        </p:txBody>
      </p:sp>
    </p:spTree>
    <p:extLst>
      <p:ext uri="{BB962C8B-B14F-4D97-AF65-F5344CB8AC3E}">
        <p14:creationId xmlns:p14="http://schemas.microsoft.com/office/powerpoint/2010/main" val="3327155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20</a:t>
            </a:fld>
            <a:endParaRPr lang="de-DE">
              <a:solidFill>
                <a:srgbClr val="000000"/>
              </a:solidFill>
            </a:endParaRPr>
          </a:p>
        </p:txBody>
      </p:sp>
    </p:spTree>
    <p:extLst>
      <p:ext uri="{BB962C8B-B14F-4D97-AF65-F5344CB8AC3E}">
        <p14:creationId xmlns:p14="http://schemas.microsoft.com/office/powerpoint/2010/main" val="4252038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21</a:t>
            </a:fld>
            <a:endParaRPr lang="de-DE">
              <a:solidFill>
                <a:srgbClr val="000000"/>
              </a:solidFill>
            </a:endParaRPr>
          </a:p>
        </p:txBody>
      </p:sp>
    </p:spTree>
    <p:extLst>
      <p:ext uri="{BB962C8B-B14F-4D97-AF65-F5344CB8AC3E}">
        <p14:creationId xmlns:p14="http://schemas.microsoft.com/office/powerpoint/2010/main" val="3357924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22</a:t>
            </a:fld>
            <a:endParaRPr lang="de-DE">
              <a:solidFill>
                <a:srgbClr val="000000"/>
              </a:solidFill>
            </a:endParaRPr>
          </a:p>
        </p:txBody>
      </p:sp>
    </p:spTree>
    <p:extLst>
      <p:ext uri="{BB962C8B-B14F-4D97-AF65-F5344CB8AC3E}">
        <p14:creationId xmlns:p14="http://schemas.microsoft.com/office/powerpoint/2010/main" val="607064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23</a:t>
            </a:fld>
            <a:endParaRPr lang="de-DE">
              <a:solidFill>
                <a:srgbClr val="000000"/>
              </a:solidFill>
            </a:endParaRPr>
          </a:p>
        </p:txBody>
      </p:sp>
    </p:spTree>
    <p:extLst>
      <p:ext uri="{BB962C8B-B14F-4D97-AF65-F5344CB8AC3E}">
        <p14:creationId xmlns:p14="http://schemas.microsoft.com/office/powerpoint/2010/main" val="1753677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4</a:t>
            </a:fld>
            <a:endParaRPr lang="de-DE">
              <a:solidFill>
                <a:srgbClr val="000000"/>
              </a:solidFill>
            </a:endParaRPr>
          </a:p>
        </p:txBody>
      </p:sp>
    </p:spTree>
    <p:extLst>
      <p:ext uri="{BB962C8B-B14F-4D97-AF65-F5344CB8AC3E}">
        <p14:creationId xmlns:p14="http://schemas.microsoft.com/office/powerpoint/2010/main" val="3798318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24</a:t>
            </a:fld>
            <a:endParaRPr lang="de-DE">
              <a:solidFill>
                <a:srgbClr val="000000"/>
              </a:solidFill>
            </a:endParaRPr>
          </a:p>
        </p:txBody>
      </p:sp>
    </p:spTree>
    <p:extLst>
      <p:ext uri="{BB962C8B-B14F-4D97-AF65-F5344CB8AC3E}">
        <p14:creationId xmlns:p14="http://schemas.microsoft.com/office/powerpoint/2010/main" val="968165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25</a:t>
            </a:fld>
            <a:endParaRPr lang="de-DE">
              <a:solidFill>
                <a:srgbClr val="000000"/>
              </a:solidFill>
            </a:endParaRPr>
          </a:p>
        </p:txBody>
      </p:sp>
    </p:spTree>
    <p:extLst>
      <p:ext uri="{BB962C8B-B14F-4D97-AF65-F5344CB8AC3E}">
        <p14:creationId xmlns:p14="http://schemas.microsoft.com/office/powerpoint/2010/main" val="2611820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26</a:t>
            </a:fld>
            <a:endParaRPr lang="de-DE">
              <a:solidFill>
                <a:srgbClr val="000000"/>
              </a:solidFill>
            </a:endParaRPr>
          </a:p>
        </p:txBody>
      </p:sp>
    </p:spTree>
    <p:extLst>
      <p:ext uri="{BB962C8B-B14F-4D97-AF65-F5344CB8AC3E}">
        <p14:creationId xmlns:p14="http://schemas.microsoft.com/office/powerpoint/2010/main" val="1264023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27</a:t>
            </a:fld>
            <a:endParaRPr lang="de-DE">
              <a:solidFill>
                <a:srgbClr val="000000"/>
              </a:solidFill>
            </a:endParaRPr>
          </a:p>
        </p:txBody>
      </p:sp>
    </p:spTree>
    <p:extLst>
      <p:ext uri="{BB962C8B-B14F-4D97-AF65-F5344CB8AC3E}">
        <p14:creationId xmlns:p14="http://schemas.microsoft.com/office/powerpoint/2010/main" val="1177859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28</a:t>
            </a:fld>
            <a:endParaRPr lang="de-DE">
              <a:solidFill>
                <a:srgbClr val="000000"/>
              </a:solidFill>
            </a:endParaRPr>
          </a:p>
        </p:txBody>
      </p:sp>
    </p:spTree>
    <p:extLst>
      <p:ext uri="{BB962C8B-B14F-4D97-AF65-F5344CB8AC3E}">
        <p14:creationId xmlns:p14="http://schemas.microsoft.com/office/powerpoint/2010/main" val="1282477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29</a:t>
            </a:fld>
            <a:endParaRPr lang="de-DE">
              <a:solidFill>
                <a:srgbClr val="000000"/>
              </a:solidFill>
            </a:endParaRPr>
          </a:p>
        </p:txBody>
      </p:sp>
    </p:spTree>
    <p:extLst>
      <p:ext uri="{BB962C8B-B14F-4D97-AF65-F5344CB8AC3E}">
        <p14:creationId xmlns:p14="http://schemas.microsoft.com/office/powerpoint/2010/main" val="1733510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30</a:t>
            </a:fld>
            <a:endParaRPr lang="de-DE">
              <a:solidFill>
                <a:srgbClr val="000000"/>
              </a:solidFill>
            </a:endParaRPr>
          </a:p>
        </p:txBody>
      </p:sp>
    </p:spTree>
    <p:extLst>
      <p:ext uri="{BB962C8B-B14F-4D97-AF65-F5344CB8AC3E}">
        <p14:creationId xmlns:p14="http://schemas.microsoft.com/office/powerpoint/2010/main" val="1200146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31</a:t>
            </a:fld>
            <a:endParaRPr lang="de-DE">
              <a:solidFill>
                <a:srgbClr val="000000"/>
              </a:solidFill>
            </a:endParaRPr>
          </a:p>
        </p:txBody>
      </p:sp>
    </p:spTree>
    <p:extLst>
      <p:ext uri="{BB962C8B-B14F-4D97-AF65-F5344CB8AC3E}">
        <p14:creationId xmlns:p14="http://schemas.microsoft.com/office/powerpoint/2010/main" val="1599705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32</a:t>
            </a:fld>
            <a:endParaRPr lang="de-DE">
              <a:solidFill>
                <a:srgbClr val="000000"/>
              </a:solidFill>
            </a:endParaRPr>
          </a:p>
        </p:txBody>
      </p:sp>
    </p:spTree>
    <p:extLst>
      <p:ext uri="{BB962C8B-B14F-4D97-AF65-F5344CB8AC3E}">
        <p14:creationId xmlns:p14="http://schemas.microsoft.com/office/powerpoint/2010/main" val="1437985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33</a:t>
            </a:fld>
            <a:endParaRPr lang="de-DE">
              <a:solidFill>
                <a:srgbClr val="000000"/>
              </a:solidFill>
            </a:endParaRPr>
          </a:p>
        </p:txBody>
      </p:sp>
    </p:spTree>
    <p:extLst>
      <p:ext uri="{BB962C8B-B14F-4D97-AF65-F5344CB8AC3E}">
        <p14:creationId xmlns:p14="http://schemas.microsoft.com/office/powerpoint/2010/main" val="1702532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5</a:t>
            </a:fld>
            <a:endParaRPr lang="de-DE">
              <a:solidFill>
                <a:srgbClr val="000000"/>
              </a:solidFill>
            </a:endParaRPr>
          </a:p>
        </p:txBody>
      </p:sp>
    </p:spTree>
    <p:extLst>
      <p:ext uri="{BB962C8B-B14F-4D97-AF65-F5344CB8AC3E}">
        <p14:creationId xmlns:p14="http://schemas.microsoft.com/office/powerpoint/2010/main" val="3633483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34</a:t>
            </a:fld>
            <a:endParaRPr lang="de-DE">
              <a:solidFill>
                <a:srgbClr val="000000"/>
              </a:solidFill>
            </a:endParaRPr>
          </a:p>
        </p:txBody>
      </p:sp>
    </p:spTree>
    <p:extLst>
      <p:ext uri="{BB962C8B-B14F-4D97-AF65-F5344CB8AC3E}">
        <p14:creationId xmlns:p14="http://schemas.microsoft.com/office/powerpoint/2010/main" val="788446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35</a:t>
            </a:fld>
            <a:endParaRPr lang="de-DE">
              <a:solidFill>
                <a:srgbClr val="000000"/>
              </a:solidFill>
            </a:endParaRPr>
          </a:p>
        </p:txBody>
      </p:sp>
    </p:spTree>
    <p:extLst>
      <p:ext uri="{BB962C8B-B14F-4D97-AF65-F5344CB8AC3E}">
        <p14:creationId xmlns:p14="http://schemas.microsoft.com/office/powerpoint/2010/main" val="4287838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36</a:t>
            </a:fld>
            <a:endParaRPr lang="de-DE">
              <a:solidFill>
                <a:srgbClr val="000000"/>
              </a:solidFill>
            </a:endParaRPr>
          </a:p>
        </p:txBody>
      </p:sp>
    </p:spTree>
    <p:extLst>
      <p:ext uri="{BB962C8B-B14F-4D97-AF65-F5344CB8AC3E}">
        <p14:creationId xmlns:p14="http://schemas.microsoft.com/office/powerpoint/2010/main" val="27207507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37</a:t>
            </a:fld>
            <a:endParaRPr lang="de-DE">
              <a:solidFill>
                <a:srgbClr val="000000"/>
              </a:solidFill>
            </a:endParaRPr>
          </a:p>
        </p:txBody>
      </p:sp>
    </p:spTree>
    <p:extLst>
      <p:ext uri="{BB962C8B-B14F-4D97-AF65-F5344CB8AC3E}">
        <p14:creationId xmlns:p14="http://schemas.microsoft.com/office/powerpoint/2010/main" val="1249068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38</a:t>
            </a:fld>
            <a:endParaRPr lang="de-DE">
              <a:solidFill>
                <a:srgbClr val="000000"/>
              </a:solidFill>
            </a:endParaRPr>
          </a:p>
        </p:txBody>
      </p:sp>
    </p:spTree>
    <p:extLst>
      <p:ext uri="{BB962C8B-B14F-4D97-AF65-F5344CB8AC3E}">
        <p14:creationId xmlns:p14="http://schemas.microsoft.com/office/powerpoint/2010/main" val="977160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39</a:t>
            </a:fld>
            <a:endParaRPr lang="de-DE">
              <a:solidFill>
                <a:srgbClr val="000000"/>
              </a:solidFill>
            </a:endParaRPr>
          </a:p>
        </p:txBody>
      </p:sp>
    </p:spTree>
    <p:extLst>
      <p:ext uri="{BB962C8B-B14F-4D97-AF65-F5344CB8AC3E}">
        <p14:creationId xmlns:p14="http://schemas.microsoft.com/office/powerpoint/2010/main" val="4150650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40</a:t>
            </a:fld>
            <a:endParaRPr lang="de-DE">
              <a:solidFill>
                <a:srgbClr val="000000"/>
              </a:solidFill>
            </a:endParaRPr>
          </a:p>
        </p:txBody>
      </p:sp>
    </p:spTree>
    <p:extLst>
      <p:ext uri="{BB962C8B-B14F-4D97-AF65-F5344CB8AC3E}">
        <p14:creationId xmlns:p14="http://schemas.microsoft.com/office/powerpoint/2010/main" val="1857440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41</a:t>
            </a:fld>
            <a:endParaRPr lang="de-DE">
              <a:solidFill>
                <a:srgbClr val="000000"/>
              </a:solidFill>
            </a:endParaRPr>
          </a:p>
        </p:txBody>
      </p:sp>
    </p:spTree>
    <p:extLst>
      <p:ext uri="{BB962C8B-B14F-4D97-AF65-F5344CB8AC3E}">
        <p14:creationId xmlns:p14="http://schemas.microsoft.com/office/powerpoint/2010/main" val="37507796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42</a:t>
            </a:fld>
            <a:endParaRPr lang="de-DE">
              <a:solidFill>
                <a:srgbClr val="000000"/>
              </a:solidFill>
            </a:endParaRPr>
          </a:p>
        </p:txBody>
      </p:sp>
    </p:spTree>
    <p:extLst>
      <p:ext uri="{BB962C8B-B14F-4D97-AF65-F5344CB8AC3E}">
        <p14:creationId xmlns:p14="http://schemas.microsoft.com/office/powerpoint/2010/main" val="40355142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43</a:t>
            </a:fld>
            <a:endParaRPr lang="de-DE">
              <a:solidFill>
                <a:srgbClr val="000000"/>
              </a:solidFill>
            </a:endParaRPr>
          </a:p>
        </p:txBody>
      </p:sp>
    </p:spTree>
    <p:extLst>
      <p:ext uri="{BB962C8B-B14F-4D97-AF65-F5344CB8AC3E}">
        <p14:creationId xmlns:p14="http://schemas.microsoft.com/office/powerpoint/2010/main" val="2552421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6</a:t>
            </a:fld>
            <a:endParaRPr lang="de-DE">
              <a:solidFill>
                <a:srgbClr val="000000"/>
              </a:solidFill>
            </a:endParaRPr>
          </a:p>
        </p:txBody>
      </p:sp>
    </p:spTree>
    <p:extLst>
      <p:ext uri="{BB962C8B-B14F-4D97-AF65-F5344CB8AC3E}">
        <p14:creationId xmlns:p14="http://schemas.microsoft.com/office/powerpoint/2010/main" val="28216088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44</a:t>
            </a:fld>
            <a:endParaRPr lang="de-DE">
              <a:solidFill>
                <a:srgbClr val="000000"/>
              </a:solidFill>
            </a:endParaRPr>
          </a:p>
        </p:txBody>
      </p:sp>
    </p:spTree>
    <p:extLst>
      <p:ext uri="{BB962C8B-B14F-4D97-AF65-F5344CB8AC3E}">
        <p14:creationId xmlns:p14="http://schemas.microsoft.com/office/powerpoint/2010/main" val="11204387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45</a:t>
            </a:fld>
            <a:endParaRPr lang="de-DE">
              <a:solidFill>
                <a:srgbClr val="000000"/>
              </a:solidFill>
            </a:endParaRPr>
          </a:p>
        </p:txBody>
      </p:sp>
    </p:spTree>
    <p:extLst>
      <p:ext uri="{BB962C8B-B14F-4D97-AF65-F5344CB8AC3E}">
        <p14:creationId xmlns:p14="http://schemas.microsoft.com/office/powerpoint/2010/main" val="837587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47</a:t>
            </a:fld>
            <a:endParaRPr lang="de-DE">
              <a:solidFill>
                <a:srgbClr val="000000"/>
              </a:solidFill>
            </a:endParaRPr>
          </a:p>
        </p:txBody>
      </p:sp>
    </p:spTree>
    <p:extLst>
      <p:ext uri="{BB962C8B-B14F-4D97-AF65-F5344CB8AC3E}">
        <p14:creationId xmlns:p14="http://schemas.microsoft.com/office/powerpoint/2010/main" val="9586513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48</a:t>
            </a:fld>
            <a:endParaRPr lang="de-DE">
              <a:solidFill>
                <a:srgbClr val="000000"/>
              </a:solidFill>
            </a:endParaRPr>
          </a:p>
        </p:txBody>
      </p:sp>
    </p:spTree>
    <p:extLst>
      <p:ext uri="{BB962C8B-B14F-4D97-AF65-F5344CB8AC3E}">
        <p14:creationId xmlns:p14="http://schemas.microsoft.com/office/powerpoint/2010/main" val="34040607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49</a:t>
            </a:fld>
            <a:endParaRPr lang="de-DE">
              <a:solidFill>
                <a:srgbClr val="000000"/>
              </a:solidFill>
            </a:endParaRPr>
          </a:p>
        </p:txBody>
      </p:sp>
    </p:spTree>
    <p:extLst>
      <p:ext uri="{BB962C8B-B14F-4D97-AF65-F5344CB8AC3E}">
        <p14:creationId xmlns:p14="http://schemas.microsoft.com/office/powerpoint/2010/main" val="23109254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50</a:t>
            </a:fld>
            <a:endParaRPr lang="de-DE">
              <a:solidFill>
                <a:srgbClr val="000000"/>
              </a:solidFill>
            </a:endParaRPr>
          </a:p>
        </p:txBody>
      </p:sp>
    </p:spTree>
    <p:extLst>
      <p:ext uri="{BB962C8B-B14F-4D97-AF65-F5344CB8AC3E}">
        <p14:creationId xmlns:p14="http://schemas.microsoft.com/office/powerpoint/2010/main" val="25293364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51</a:t>
            </a:fld>
            <a:endParaRPr lang="de-DE">
              <a:solidFill>
                <a:srgbClr val="000000"/>
              </a:solidFill>
            </a:endParaRPr>
          </a:p>
        </p:txBody>
      </p:sp>
    </p:spTree>
    <p:extLst>
      <p:ext uri="{BB962C8B-B14F-4D97-AF65-F5344CB8AC3E}">
        <p14:creationId xmlns:p14="http://schemas.microsoft.com/office/powerpoint/2010/main" val="21871356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52</a:t>
            </a:fld>
            <a:endParaRPr lang="de-DE">
              <a:solidFill>
                <a:srgbClr val="000000"/>
              </a:solidFill>
            </a:endParaRPr>
          </a:p>
        </p:txBody>
      </p:sp>
    </p:spTree>
    <p:extLst>
      <p:ext uri="{BB962C8B-B14F-4D97-AF65-F5344CB8AC3E}">
        <p14:creationId xmlns:p14="http://schemas.microsoft.com/office/powerpoint/2010/main" val="2763036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53</a:t>
            </a:fld>
            <a:endParaRPr lang="de-DE">
              <a:solidFill>
                <a:srgbClr val="000000"/>
              </a:solidFill>
            </a:endParaRPr>
          </a:p>
        </p:txBody>
      </p:sp>
    </p:spTree>
    <p:extLst>
      <p:ext uri="{BB962C8B-B14F-4D97-AF65-F5344CB8AC3E}">
        <p14:creationId xmlns:p14="http://schemas.microsoft.com/office/powerpoint/2010/main" val="42026077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54</a:t>
            </a:fld>
            <a:endParaRPr lang="de-DE">
              <a:solidFill>
                <a:srgbClr val="000000"/>
              </a:solidFill>
            </a:endParaRPr>
          </a:p>
        </p:txBody>
      </p:sp>
    </p:spTree>
    <p:extLst>
      <p:ext uri="{BB962C8B-B14F-4D97-AF65-F5344CB8AC3E}">
        <p14:creationId xmlns:p14="http://schemas.microsoft.com/office/powerpoint/2010/main" val="242727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8</a:t>
            </a:fld>
            <a:endParaRPr lang="de-DE">
              <a:solidFill>
                <a:srgbClr val="000000"/>
              </a:solidFill>
            </a:endParaRPr>
          </a:p>
        </p:txBody>
      </p:sp>
    </p:spTree>
    <p:extLst>
      <p:ext uri="{BB962C8B-B14F-4D97-AF65-F5344CB8AC3E}">
        <p14:creationId xmlns:p14="http://schemas.microsoft.com/office/powerpoint/2010/main" val="30129548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55</a:t>
            </a:fld>
            <a:endParaRPr lang="de-DE">
              <a:solidFill>
                <a:srgbClr val="000000"/>
              </a:solidFill>
            </a:endParaRPr>
          </a:p>
        </p:txBody>
      </p:sp>
    </p:spTree>
    <p:extLst>
      <p:ext uri="{BB962C8B-B14F-4D97-AF65-F5344CB8AC3E}">
        <p14:creationId xmlns:p14="http://schemas.microsoft.com/office/powerpoint/2010/main" val="3242463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56</a:t>
            </a:fld>
            <a:endParaRPr lang="de-DE">
              <a:solidFill>
                <a:srgbClr val="000000"/>
              </a:solidFill>
            </a:endParaRPr>
          </a:p>
        </p:txBody>
      </p:sp>
    </p:spTree>
    <p:extLst>
      <p:ext uri="{BB962C8B-B14F-4D97-AF65-F5344CB8AC3E}">
        <p14:creationId xmlns:p14="http://schemas.microsoft.com/office/powerpoint/2010/main" val="29918498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57</a:t>
            </a:fld>
            <a:endParaRPr lang="de-DE">
              <a:solidFill>
                <a:srgbClr val="000000"/>
              </a:solidFill>
            </a:endParaRPr>
          </a:p>
        </p:txBody>
      </p:sp>
    </p:spTree>
    <p:extLst>
      <p:ext uri="{BB962C8B-B14F-4D97-AF65-F5344CB8AC3E}">
        <p14:creationId xmlns:p14="http://schemas.microsoft.com/office/powerpoint/2010/main" val="2832611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58</a:t>
            </a:fld>
            <a:endParaRPr lang="de-DE">
              <a:solidFill>
                <a:srgbClr val="000000"/>
              </a:solidFill>
            </a:endParaRPr>
          </a:p>
        </p:txBody>
      </p:sp>
    </p:spTree>
    <p:extLst>
      <p:ext uri="{BB962C8B-B14F-4D97-AF65-F5344CB8AC3E}">
        <p14:creationId xmlns:p14="http://schemas.microsoft.com/office/powerpoint/2010/main" val="4230094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59</a:t>
            </a:fld>
            <a:endParaRPr lang="de-DE">
              <a:solidFill>
                <a:srgbClr val="000000"/>
              </a:solidFill>
            </a:endParaRPr>
          </a:p>
        </p:txBody>
      </p:sp>
    </p:spTree>
    <p:extLst>
      <p:ext uri="{BB962C8B-B14F-4D97-AF65-F5344CB8AC3E}">
        <p14:creationId xmlns:p14="http://schemas.microsoft.com/office/powerpoint/2010/main" val="12266183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60</a:t>
            </a:fld>
            <a:endParaRPr lang="de-DE">
              <a:solidFill>
                <a:srgbClr val="000000"/>
              </a:solidFill>
            </a:endParaRPr>
          </a:p>
        </p:txBody>
      </p:sp>
    </p:spTree>
    <p:extLst>
      <p:ext uri="{BB962C8B-B14F-4D97-AF65-F5344CB8AC3E}">
        <p14:creationId xmlns:p14="http://schemas.microsoft.com/office/powerpoint/2010/main" val="7173162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61</a:t>
            </a:fld>
            <a:endParaRPr lang="de-DE">
              <a:solidFill>
                <a:srgbClr val="000000"/>
              </a:solidFill>
            </a:endParaRPr>
          </a:p>
        </p:txBody>
      </p:sp>
    </p:spTree>
    <p:extLst>
      <p:ext uri="{BB962C8B-B14F-4D97-AF65-F5344CB8AC3E}">
        <p14:creationId xmlns:p14="http://schemas.microsoft.com/office/powerpoint/2010/main" val="35290368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74</a:t>
            </a:fld>
            <a:endParaRPr lang="de-DE">
              <a:solidFill>
                <a:srgbClr val="000000"/>
              </a:solidFill>
            </a:endParaRPr>
          </a:p>
        </p:txBody>
      </p:sp>
    </p:spTree>
    <p:extLst>
      <p:ext uri="{BB962C8B-B14F-4D97-AF65-F5344CB8AC3E}">
        <p14:creationId xmlns:p14="http://schemas.microsoft.com/office/powerpoint/2010/main" val="40195646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75</a:t>
            </a:fld>
            <a:endParaRPr lang="de-DE">
              <a:solidFill>
                <a:srgbClr val="000000"/>
              </a:solidFill>
            </a:endParaRPr>
          </a:p>
        </p:txBody>
      </p:sp>
    </p:spTree>
    <p:extLst>
      <p:ext uri="{BB962C8B-B14F-4D97-AF65-F5344CB8AC3E}">
        <p14:creationId xmlns:p14="http://schemas.microsoft.com/office/powerpoint/2010/main" val="16784826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76</a:t>
            </a:fld>
            <a:endParaRPr lang="de-DE">
              <a:solidFill>
                <a:srgbClr val="000000"/>
              </a:solidFill>
            </a:endParaRPr>
          </a:p>
        </p:txBody>
      </p:sp>
    </p:spTree>
    <p:extLst>
      <p:ext uri="{BB962C8B-B14F-4D97-AF65-F5344CB8AC3E}">
        <p14:creationId xmlns:p14="http://schemas.microsoft.com/office/powerpoint/2010/main" val="4160576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9</a:t>
            </a:fld>
            <a:endParaRPr lang="de-DE">
              <a:solidFill>
                <a:srgbClr val="000000"/>
              </a:solidFill>
            </a:endParaRPr>
          </a:p>
        </p:txBody>
      </p:sp>
    </p:spTree>
    <p:extLst>
      <p:ext uri="{BB962C8B-B14F-4D97-AF65-F5344CB8AC3E}">
        <p14:creationId xmlns:p14="http://schemas.microsoft.com/office/powerpoint/2010/main" val="1156287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77</a:t>
            </a:fld>
            <a:endParaRPr lang="de-DE">
              <a:solidFill>
                <a:srgbClr val="000000"/>
              </a:solidFill>
            </a:endParaRPr>
          </a:p>
        </p:txBody>
      </p:sp>
    </p:spTree>
    <p:extLst>
      <p:ext uri="{BB962C8B-B14F-4D97-AF65-F5344CB8AC3E}">
        <p14:creationId xmlns:p14="http://schemas.microsoft.com/office/powerpoint/2010/main" val="33013515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78</a:t>
            </a:fld>
            <a:endParaRPr lang="de-DE">
              <a:solidFill>
                <a:srgbClr val="000000"/>
              </a:solidFill>
            </a:endParaRPr>
          </a:p>
        </p:txBody>
      </p:sp>
    </p:spTree>
    <p:extLst>
      <p:ext uri="{BB962C8B-B14F-4D97-AF65-F5344CB8AC3E}">
        <p14:creationId xmlns:p14="http://schemas.microsoft.com/office/powerpoint/2010/main" val="29166247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79</a:t>
            </a:fld>
            <a:endParaRPr lang="de-DE">
              <a:solidFill>
                <a:srgbClr val="000000"/>
              </a:solidFill>
            </a:endParaRPr>
          </a:p>
        </p:txBody>
      </p:sp>
    </p:spTree>
    <p:extLst>
      <p:ext uri="{BB962C8B-B14F-4D97-AF65-F5344CB8AC3E}">
        <p14:creationId xmlns:p14="http://schemas.microsoft.com/office/powerpoint/2010/main" val="6075578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80</a:t>
            </a:fld>
            <a:endParaRPr lang="de-DE">
              <a:solidFill>
                <a:srgbClr val="000000"/>
              </a:solidFill>
            </a:endParaRPr>
          </a:p>
        </p:txBody>
      </p:sp>
    </p:spTree>
    <p:extLst>
      <p:ext uri="{BB962C8B-B14F-4D97-AF65-F5344CB8AC3E}">
        <p14:creationId xmlns:p14="http://schemas.microsoft.com/office/powerpoint/2010/main" val="23756011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81</a:t>
            </a:fld>
            <a:endParaRPr lang="de-DE">
              <a:solidFill>
                <a:srgbClr val="000000"/>
              </a:solidFill>
            </a:endParaRPr>
          </a:p>
        </p:txBody>
      </p:sp>
    </p:spTree>
    <p:extLst>
      <p:ext uri="{BB962C8B-B14F-4D97-AF65-F5344CB8AC3E}">
        <p14:creationId xmlns:p14="http://schemas.microsoft.com/office/powerpoint/2010/main" val="14645881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82</a:t>
            </a:fld>
            <a:endParaRPr lang="de-DE">
              <a:solidFill>
                <a:srgbClr val="000000"/>
              </a:solidFill>
            </a:endParaRPr>
          </a:p>
        </p:txBody>
      </p:sp>
    </p:spTree>
    <p:extLst>
      <p:ext uri="{BB962C8B-B14F-4D97-AF65-F5344CB8AC3E}">
        <p14:creationId xmlns:p14="http://schemas.microsoft.com/office/powerpoint/2010/main" val="17760302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83</a:t>
            </a:fld>
            <a:endParaRPr lang="de-DE">
              <a:solidFill>
                <a:srgbClr val="000000"/>
              </a:solidFill>
            </a:endParaRPr>
          </a:p>
        </p:txBody>
      </p:sp>
    </p:spTree>
    <p:extLst>
      <p:ext uri="{BB962C8B-B14F-4D97-AF65-F5344CB8AC3E}">
        <p14:creationId xmlns:p14="http://schemas.microsoft.com/office/powerpoint/2010/main" val="30054341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84</a:t>
            </a:fld>
            <a:endParaRPr lang="de-DE">
              <a:solidFill>
                <a:srgbClr val="000000"/>
              </a:solidFill>
            </a:endParaRPr>
          </a:p>
        </p:txBody>
      </p:sp>
    </p:spTree>
    <p:extLst>
      <p:ext uri="{BB962C8B-B14F-4D97-AF65-F5344CB8AC3E}">
        <p14:creationId xmlns:p14="http://schemas.microsoft.com/office/powerpoint/2010/main" val="37405871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85</a:t>
            </a:fld>
            <a:endParaRPr lang="de-DE">
              <a:solidFill>
                <a:srgbClr val="000000"/>
              </a:solidFill>
            </a:endParaRPr>
          </a:p>
        </p:txBody>
      </p:sp>
    </p:spTree>
    <p:extLst>
      <p:ext uri="{BB962C8B-B14F-4D97-AF65-F5344CB8AC3E}">
        <p14:creationId xmlns:p14="http://schemas.microsoft.com/office/powerpoint/2010/main" val="1093687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86</a:t>
            </a:fld>
            <a:endParaRPr lang="de-DE">
              <a:solidFill>
                <a:srgbClr val="000000"/>
              </a:solidFill>
            </a:endParaRPr>
          </a:p>
        </p:txBody>
      </p:sp>
    </p:spTree>
    <p:extLst>
      <p:ext uri="{BB962C8B-B14F-4D97-AF65-F5344CB8AC3E}">
        <p14:creationId xmlns:p14="http://schemas.microsoft.com/office/powerpoint/2010/main" val="1287307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10</a:t>
            </a:fld>
            <a:endParaRPr lang="de-DE">
              <a:solidFill>
                <a:srgbClr val="000000"/>
              </a:solidFill>
            </a:endParaRPr>
          </a:p>
        </p:txBody>
      </p:sp>
    </p:spTree>
    <p:extLst>
      <p:ext uri="{BB962C8B-B14F-4D97-AF65-F5344CB8AC3E}">
        <p14:creationId xmlns:p14="http://schemas.microsoft.com/office/powerpoint/2010/main" val="3835524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11</a:t>
            </a:fld>
            <a:endParaRPr lang="de-DE">
              <a:solidFill>
                <a:srgbClr val="000000"/>
              </a:solidFill>
            </a:endParaRPr>
          </a:p>
        </p:txBody>
      </p:sp>
    </p:spTree>
    <p:extLst>
      <p:ext uri="{BB962C8B-B14F-4D97-AF65-F5344CB8AC3E}">
        <p14:creationId xmlns:p14="http://schemas.microsoft.com/office/powerpoint/2010/main" val="153648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5F3935-2861-4B74-A39B-21EDA9F9B2EC}" type="slidenum">
              <a:rPr lang="de-DE" smtClean="0">
                <a:solidFill>
                  <a:srgbClr val="000000"/>
                </a:solidFill>
              </a:rPr>
              <a:pPr>
                <a:defRPr/>
              </a:pPr>
              <a:t>13</a:t>
            </a:fld>
            <a:endParaRPr lang="de-DE">
              <a:solidFill>
                <a:srgbClr val="000000"/>
              </a:solidFill>
            </a:endParaRPr>
          </a:p>
        </p:txBody>
      </p:sp>
    </p:spTree>
    <p:extLst>
      <p:ext uri="{BB962C8B-B14F-4D97-AF65-F5344CB8AC3E}">
        <p14:creationId xmlns:p14="http://schemas.microsoft.com/office/powerpoint/2010/main" val="493267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11EFA543-FB06-4A96-82EA-A7B228A3BC9B}" type="slidenum">
              <a:rPr lang="de-DE"/>
              <a:pPr>
                <a:defRPr/>
              </a:pPr>
              <a:t>‹Nr.›</a:t>
            </a:fld>
            <a:endParaRPr lang="de-DE"/>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2A7DF6A0-BB3A-48E0-A8B6-716546F5C717}" type="slidenum">
              <a:rPr lang="de-DE"/>
              <a:pPr>
                <a:defRPr/>
              </a:pPr>
              <a:t>‹Nr.›</a:t>
            </a:fld>
            <a:endParaRPr lang="de-DE"/>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686800" y="609600"/>
            <a:ext cx="2590800" cy="54864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609600"/>
            <a:ext cx="7569200" cy="54864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DE656EDD-659B-4A2C-A742-1FED00661ADE}" type="slidenum">
              <a:rPr lang="de-DE"/>
              <a:pPr>
                <a:defRPr/>
              </a:pPr>
              <a:t>‹Nr.›</a:t>
            </a:fld>
            <a:endParaRPr lang="de-DE"/>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A060F123-B0D1-4CDE-8067-88476DA2CCA6}" type="slidenum">
              <a:rPr lang="de-DE"/>
              <a:pPr>
                <a:defRPr/>
              </a:pPr>
              <a:t>‹Nr.›</a:t>
            </a:fld>
            <a:endParaRPr lang="de-DE"/>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456889CC-2BBC-4A49-B52B-0E700917CA7F}" type="slidenum">
              <a:rPr lang="de-DE"/>
              <a:pPr>
                <a:defRPr/>
              </a:pPr>
              <a:t>‹Nr.›</a:t>
            </a:fld>
            <a:endParaRPr lang="de-DE"/>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CE6FA181-14C7-430B-92AD-72D310B88AF1}" type="slidenum">
              <a:rPr lang="de-DE"/>
              <a:pPr>
                <a:defRPr/>
              </a:pPr>
              <a:t>‹Nr.›</a:t>
            </a:fld>
            <a:endParaRPr lang="de-DE"/>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DE342A22-D6BA-4435-9567-74DAB0280EB8}" type="slidenum">
              <a:rPr lang="de-DE"/>
              <a:pPr>
                <a:defRPr/>
              </a:pPr>
              <a:t>‹Nr.›</a:t>
            </a:fld>
            <a:endParaRPr lang="de-DE"/>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EB15253D-FEB3-4369-B120-ED752B78974B}" type="slidenum">
              <a:rPr lang="de-DE"/>
              <a:pPr>
                <a:defRPr/>
              </a:pPr>
              <a:t>‹Nr.›</a:t>
            </a:fld>
            <a:endParaRPr lang="de-DE"/>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BE385187-5FF4-4C2C-9A47-A8C378650A61}" type="slidenum">
              <a:rPr lang="de-DE"/>
              <a:pPr>
                <a:defRPr/>
              </a:pPr>
              <a:t>‹Nr.›</a:t>
            </a:fld>
            <a:endParaRPr lang="de-DE"/>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0205DBA1-3637-4F98-A9FB-9E2E55000AB3}" type="slidenum">
              <a:rPr lang="de-DE"/>
              <a:pPr>
                <a:defRPr/>
              </a:pPr>
              <a:t>‹Nr.›</a:t>
            </a:fld>
            <a:endParaRPr lang="de-DE"/>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41225EEA-A59E-4737-A567-8B6EC3E7CF42}" type="slidenum">
              <a:rPr lang="de-DE"/>
              <a:pPr>
                <a:defRPr/>
              </a:pPr>
              <a:t>‹Nr.›</a:t>
            </a:fld>
            <a:endParaRPr lang="de-DE"/>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Klicken Sie, um das Titelformat zu bearbeiten</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de-DE"/>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de-DE"/>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8B42F23B-A9D3-4153-9510-AD9C244FAE4E}" type="slidenum">
              <a:rPr lang="de-DE"/>
              <a:pPr>
                <a:defRPr/>
              </a:pPr>
              <a:t>‹Nr.›</a:t>
            </a:fld>
            <a:endParaRPr lang="de-DE"/>
          </a:p>
        </p:txBody>
      </p:sp>
      <p:pic>
        <p:nvPicPr>
          <p:cNvPr id="1031" name="Picture 7" descr="GLDHeader"/>
          <p:cNvPicPr>
            <a:picLocks noChangeAspect="1" noChangeArrowheads="1"/>
          </p:cNvPicPr>
          <p:nvPr/>
        </p:nvPicPr>
        <p:blipFill>
          <a:blip r:embed="rId13"/>
          <a:srcRect/>
          <a:stretch>
            <a:fillRect/>
          </a:stretch>
        </p:blipFill>
        <p:spPr bwMode="auto">
          <a:xfrm>
            <a:off x="0" y="0"/>
            <a:ext cx="12192000" cy="890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spd="med"/>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4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4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6.jpeg"/><Relationship Id="rId9" Type="http://schemas.openxmlformats.org/officeDocument/2006/relationships/image" Target="../media/image12.png"/></Relationships>
</file>

<file path=ppt/slides/_rels/slide4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4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17.svg"/><Relationship Id="rId4" Type="http://schemas.openxmlformats.org/officeDocument/2006/relationships/image" Target="../media/image6.jpeg"/><Relationship Id="rId9" Type="http://schemas.openxmlformats.org/officeDocument/2006/relationships/image" Target="../media/image16.png"/></Relationships>
</file>

<file path=ppt/slides/_rels/slide4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8.png"/><Relationship Id="rId5" Type="http://schemas.openxmlformats.org/officeDocument/2006/relationships/image" Target="../media/image7.png"/><Relationship Id="rId10" Type="http://schemas.openxmlformats.org/officeDocument/2006/relationships/image" Target="../media/image17.svg"/><Relationship Id="rId4" Type="http://schemas.openxmlformats.org/officeDocument/2006/relationships/image" Target="../media/image6.jpeg"/><Relationship Id="rId9" Type="http://schemas.openxmlformats.org/officeDocument/2006/relationships/image" Target="../media/image16.png"/></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5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s>
</file>

<file path=ppt/slides/_rels/slide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7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7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7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8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8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draußen, Himmel, Gras, Pflanze enthält.&#10;&#10;Automatisch generierte Beschreibung">
            <a:extLst>
              <a:ext uri="{FF2B5EF4-FFF2-40B4-BE49-F238E27FC236}">
                <a16:creationId xmlns:a16="http://schemas.microsoft.com/office/drawing/2014/main" id="{D48A1194-A6A0-4DA9-C40F-36F546432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 y="-1"/>
            <a:ext cx="12214860" cy="6867907"/>
          </a:xfrm>
          <a:prstGeom prst="rect">
            <a:avLst/>
          </a:prstGeom>
        </p:spPr>
      </p:pic>
    </p:spTree>
    <p:extLst>
      <p:ext uri="{BB962C8B-B14F-4D97-AF65-F5344CB8AC3E}">
        <p14:creationId xmlns:p14="http://schemas.microsoft.com/office/powerpoint/2010/main" val="3255212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E55E1D2-63BD-719E-DA79-EA0551ECF2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13" name="Grafik 12">
            <a:extLst>
              <a:ext uri="{FF2B5EF4-FFF2-40B4-BE49-F238E27FC236}">
                <a16:creationId xmlns:a16="http://schemas.microsoft.com/office/drawing/2014/main" id="{C079C685-7733-BB48-F4CC-47FCEAA292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6" name="Grafik 5" descr="Ein Bild, das Kunst, Grün, Licht enthält.&#10;&#10;Automatisch generierte Beschreibung">
            <a:extLst>
              <a:ext uri="{FF2B5EF4-FFF2-40B4-BE49-F238E27FC236}">
                <a16:creationId xmlns:a16="http://schemas.microsoft.com/office/drawing/2014/main" id="{4B736EE8-EFE1-3E63-0CC6-F3A14A0EE91B}"/>
              </a:ext>
            </a:extLst>
          </p:cNvPr>
          <p:cNvPicPr>
            <a:picLocks noChangeAspect="1"/>
          </p:cNvPicPr>
          <p:nvPr/>
        </p:nvPicPr>
        <p:blipFill>
          <a:blip r:embed="rId5"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pic>
        <p:nvPicPr>
          <p:cNvPr id="11" name="Grafik 10" descr="Ein Bild, das Schrift, Symbol, Grafiken, Logo enthält.&#10;&#10;Automatisch generierte Beschreibung">
            <a:extLst>
              <a:ext uri="{FF2B5EF4-FFF2-40B4-BE49-F238E27FC236}">
                <a16:creationId xmlns:a16="http://schemas.microsoft.com/office/drawing/2014/main" id="{1BDD05FB-8E93-3330-6FCD-628270F5BD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2133600" y="3886266"/>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2617536"/>
            <a:ext cx="7924800" cy="4106124"/>
          </a:xfrm>
          <a:prstGeom prst="rect">
            <a:avLst/>
          </a:prstGeom>
          <a:noFill/>
        </p:spPr>
        <p:txBody>
          <a:bodyPr wrap="square" rtlCol="0">
            <a:spAutoFit/>
          </a:bodyPr>
          <a:lstStyle/>
          <a:p>
            <a:pPr algn="just"/>
            <a:r>
              <a:rPr lang="en-US" sz="1600" dirty="0">
                <a:latin typeface="ITC Avant Garde Std Bk" panose="020B0502020202020204" pitchFamily="34" charset="0"/>
                <a:ea typeface="Calibri" panose="020F0502020204030204" pitchFamily="34" charset="0"/>
                <a:cs typeface="Times New Roman" panose="02020603050405020304" pitchFamily="18" charset="0"/>
              </a:rPr>
              <a:t>Timely pipeline leak detection is a significant business issue in view of a long history of catastrophic incidents and growing intolerance for such events. Leaks have severe safety, economic, environmental, and reputational effects. Leak detection is an essential component of pipeline risk management as it allows the operator to respond in time to the leaks to prevent further escalation of incidents. The scope includes leak detection for pipelines conveying various flowing fluids - gas, liquid, and multiphase flow. Pipeline environments include subsea and onshore. The higher the risk posed by the pipeline, the more sophisticated and important leak detection systems should be. </a:t>
            </a:r>
          </a:p>
          <a:p>
            <a:pPr algn="just"/>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 most damaging leaks occur below detection levels of most technologies and for long periods of time. Larger leak rates tend to occur under catastrophic failure conditions such as external force (e.g., third party, sabotage, ground movement) and avalanche crack failures. Larger leaks can be detected more quickly and will be located more precisely.</a:t>
            </a:r>
          </a:p>
        </p:txBody>
      </p:sp>
      <p:sp>
        <p:nvSpPr>
          <p:cNvPr id="5" name="Rectangle 2">
            <a:extLst>
              <a:ext uri="{FF2B5EF4-FFF2-40B4-BE49-F238E27FC236}">
                <a16:creationId xmlns:a16="http://schemas.microsoft.com/office/drawing/2014/main" id="{EA99362C-46FF-834E-7224-9A8DFF6522EA}"/>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Prevention – reduced costs, less work, decreased risk.</a:t>
            </a:r>
          </a:p>
        </p:txBody>
      </p:sp>
    </p:spTree>
    <p:extLst>
      <p:ext uri="{BB962C8B-B14F-4D97-AF65-F5344CB8AC3E}">
        <p14:creationId xmlns:p14="http://schemas.microsoft.com/office/powerpoint/2010/main" val="117750942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8B47C6F9-75BE-8057-2F60-0C736A4A4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15" name="Grafik 14">
            <a:extLst>
              <a:ext uri="{FF2B5EF4-FFF2-40B4-BE49-F238E27FC236}">
                <a16:creationId xmlns:a16="http://schemas.microsoft.com/office/drawing/2014/main" id="{32A0F7A0-261B-D4FF-4D9B-28F7E183CB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11" name="Grafik 10" descr="Ein Bild, das Kunst, Grün, Licht enthält.&#10;&#10;Automatisch generierte Beschreibung">
            <a:extLst>
              <a:ext uri="{FF2B5EF4-FFF2-40B4-BE49-F238E27FC236}">
                <a16:creationId xmlns:a16="http://schemas.microsoft.com/office/drawing/2014/main" id="{E266A435-DFF4-0F2B-0F3B-96D5CA2A1667}"/>
              </a:ext>
            </a:extLst>
          </p:cNvPr>
          <p:cNvPicPr>
            <a:picLocks noChangeAspect="1"/>
          </p:cNvPicPr>
          <p:nvPr/>
        </p:nvPicPr>
        <p:blipFill>
          <a:blip r:embed="rId5"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pic>
        <p:nvPicPr>
          <p:cNvPr id="13" name="Grafik 12" descr="Ein Bild, das Schrift, Symbol, Grafiken, Logo enthält.&#10;&#10;Automatisch generierte Beschreibung">
            <a:extLst>
              <a:ext uri="{FF2B5EF4-FFF2-40B4-BE49-F238E27FC236}">
                <a16:creationId xmlns:a16="http://schemas.microsoft.com/office/drawing/2014/main" id="{39D892C8-3A97-A469-8ECD-E6F071FF5A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2" name="Textfeld 1"/>
          <p:cNvSpPr txBox="1"/>
          <p:nvPr/>
        </p:nvSpPr>
        <p:spPr>
          <a:xfrm>
            <a:off x="2133600" y="2021334"/>
            <a:ext cx="7924800" cy="2812373"/>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Creeping leaks may not be found at all by some methods due to the sensitivity limitations. The trade-offs involved between sensitivity and leak size are usually expressed in terms of uncertainty. One can imagine a scenario in which a smaller leak, rapidly detected and corrected, averted the creation of a larger, more dangerous leak. Small leak rates tend to occur due to corrosion (pinholes) or some design (mechanical connections) failure modes. The most damaging leaks occur </a:t>
            </a:r>
            <a:r>
              <a:rPr lang="en-US" sz="1600" dirty="0" err="1">
                <a:latin typeface="ITC Avant Garde Std Bk" panose="020B0502020202020204" pitchFamily="34" charset="0"/>
                <a:ea typeface="Calibri" panose="020F0502020204030204" pitchFamily="34" charset="0"/>
                <a:cs typeface="Times New Roman" panose="02020603050405020304" pitchFamily="18" charset="0"/>
              </a:rPr>
              <a:t>elow</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detection levels for lengthy periods of time. An undetected leak of a 0,8 mm pinhole at 10 bars can be translated into a loss of more than 500.000 liters a year. </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endParaRPr lang="en-US" sz="1600" dirty="0">
              <a:solidFill>
                <a:srgbClr val="000000"/>
              </a:solidFill>
              <a:latin typeface="ITC Avant Garde Std Bk" panose="020B0502020202020204" pitchFamily="34" charset="0"/>
              <a:cs typeface="Arial" panose="020B0604020202020204" pitchFamily="34" charset="0"/>
            </a:endParaRPr>
          </a:p>
        </p:txBody>
      </p:sp>
    </p:spTree>
    <p:extLst>
      <p:ext uri="{BB962C8B-B14F-4D97-AF65-F5344CB8AC3E}">
        <p14:creationId xmlns:p14="http://schemas.microsoft.com/office/powerpoint/2010/main" val="71325106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fik 4" descr="Ein Bild, das Person, Kleidung, Nebel, draußen enthält.&#10;&#10;Automatisch generierte Beschreibung">
            <a:extLst>
              <a:ext uri="{FF2B5EF4-FFF2-40B4-BE49-F238E27FC236}">
                <a16:creationId xmlns:a16="http://schemas.microsoft.com/office/drawing/2014/main" id="{7D907AF5-A255-5329-CD99-DB8ADD6E8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8"/>
            <a:ext cx="12208654" cy="6864417"/>
          </a:xfrm>
          <a:prstGeom prst="rect">
            <a:avLst/>
          </a:prstGeom>
        </p:spPr>
      </p:pic>
    </p:spTree>
    <p:extLst>
      <p:ext uri="{BB962C8B-B14F-4D97-AF65-F5344CB8AC3E}">
        <p14:creationId xmlns:p14="http://schemas.microsoft.com/office/powerpoint/2010/main" val="762411352"/>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FD8F60F0-F5B1-3C17-B0B0-66D8709ECD52}"/>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Requirements of regulations</a:t>
            </a:r>
          </a:p>
        </p:txBody>
      </p:sp>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2" name="Textfeld 1"/>
          <p:cNvSpPr txBox="1"/>
          <p:nvPr/>
        </p:nvSpPr>
        <p:spPr>
          <a:xfrm>
            <a:off x="1790700" y="1864817"/>
            <a:ext cx="8724900" cy="461665"/>
          </a:xfrm>
          <a:prstGeom prst="rect">
            <a:avLst/>
          </a:prstGeom>
          <a:noFill/>
        </p:spPr>
        <p:txBody>
          <a:bodyPr wrap="square" rtlCol="0">
            <a:spAutoFit/>
          </a:bodyPr>
          <a:lstStyle/>
          <a:p>
            <a:endParaRPr lang="en-US" dirty="0">
              <a:solidFill>
                <a:srgbClr val="000000"/>
              </a:solidFill>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40A922FF-E9E6-35E8-9FA2-50950FD3C8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5" name="Grafik 4">
            <a:extLst>
              <a:ext uri="{FF2B5EF4-FFF2-40B4-BE49-F238E27FC236}">
                <a16:creationId xmlns:a16="http://schemas.microsoft.com/office/drawing/2014/main" id="{B928B236-CDAA-0EF7-5FE7-A8DF4D48C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CE941513-8A3F-142E-2CD4-70DF34ACCD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pic>
        <p:nvPicPr>
          <p:cNvPr id="13" name="Grafik 12" descr="Ein Bild, das Kunst, Grün, Licht enthält.&#10;&#10;Automatisch generierte Beschreibung">
            <a:extLst>
              <a:ext uri="{FF2B5EF4-FFF2-40B4-BE49-F238E27FC236}">
                <a16:creationId xmlns:a16="http://schemas.microsoft.com/office/drawing/2014/main" id="{DAAEDF9E-6209-5B4D-F5F4-0A04BFD005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Tree>
    <p:extLst>
      <p:ext uri="{BB962C8B-B14F-4D97-AF65-F5344CB8AC3E}">
        <p14:creationId xmlns:p14="http://schemas.microsoft.com/office/powerpoint/2010/main" val="80281716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FD8F60F0-F5B1-3C17-B0B0-66D8709ECD52}"/>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Requirements of regulations</a:t>
            </a:r>
          </a:p>
        </p:txBody>
      </p:sp>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2209800" y="2514845"/>
            <a:ext cx="7924800" cy="49257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lnSpc>
                <a:spcPct val="107000"/>
              </a:lnSpc>
              <a:spcAft>
                <a:spcPts val="800"/>
              </a:spcAft>
            </a:pPr>
            <a:r>
              <a:rPr lang="en-US" sz="1600" dirty="0">
                <a:highlight>
                  <a:srgbClr val="FFFFFF"/>
                </a:highlight>
                <a:latin typeface="ITC Avant Garde Std Bk" panose="020B0502020202020204" pitchFamily="34" charset="0"/>
                <a:ea typeface="Calibri" panose="020F0502020204030204" pitchFamily="34" charset="0"/>
                <a:cs typeface="Times New Roman" panose="02020603050405020304" pitchFamily="18" charset="0"/>
              </a:rPr>
              <a:t>In Germany the operation of leak detection systems is regulated by the TRFL (Technical Rules for Pipelines). Even though it is a national standard, it has international acceptance as for example API1175 recommendations follow the TRFL.</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p:txBody>
      </p:sp>
      <p:sp>
        <p:nvSpPr>
          <p:cNvPr id="2" name="Textfeld 1"/>
          <p:cNvSpPr txBox="1"/>
          <p:nvPr/>
        </p:nvSpPr>
        <p:spPr>
          <a:xfrm>
            <a:off x="1790700" y="1864817"/>
            <a:ext cx="8724900" cy="461665"/>
          </a:xfrm>
          <a:prstGeom prst="rect">
            <a:avLst/>
          </a:prstGeom>
          <a:noFill/>
        </p:spPr>
        <p:txBody>
          <a:bodyPr wrap="square" rtlCol="0">
            <a:spAutoFit/>
          </a:bodyPr>
          <a:lstStyle/>
          <a:p>
            <a:endParaRPr lang="en-US" dirty="0">
              <a:solidFill>
                <a:srgbClr val="000000"/>
              </a:solidFill>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40A922FF-E9E6-35E8-9FA2-50950FD3C8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5" name="Grafik 4">
            <a:extLst>
              <a:ext uri="{FF2B5EF4-FFF2-40B4-BE49-F238E27FC236}">
                <a16:creationId xmlns:a16="http://schemas.microsoft.com/office/drawing/2014/main" id="{B928B236-CDAA-0EF7-5FE7-A8DF4D48C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CE941513-8A3F-142E-2CD4-70DF34ACCD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10" name="Ellipse 9">
            <a:extLst>
              <a:ext uri="{FF2B5EF4-FFF2-40B4-BE49-F238E27FC236}">
                <a16:creationId xmlns:a16="http://schemas.microsoft.com/office/drawing/2014/main" id="{53508F0B-2B26-2116-C734-6088A7F81473}"/>
              </a:ext>
            </a:extLst>
          </p:cNvPr>
          <p:cNvSpPr/>
          <p:nvPr/>
        </p:nvSpPr>
        <p:spPr>
          <a:xfrm>
            <a:off x="2286000" y="2640474"/>
            <a:ext cx="94181" cy="94181"/>
          </a:xfrm>
          <a:prstGeom prst="ellipse">
            <a:avLst/>
          </a:prstGeom>
          <a:solidFill>
            <a:srgbClr val="38C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Ein Bild, das Kunst, Grün, Licht enthält.&#10;&#10;Automatisch generierte Beschreibung">
            <a:extLst>
              <a:ext uri="{FF2B5EF4-FFF2-40B4-BE49-F238E27FC236}">
                <a16:creationId xmlns:a16="http://schemas.microsoft.com/office/drawing/2014/main" id="{6E855908-733C-BAF3-59AA-B109F71773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Tree>
    <p:extLst>
      <p:ext uri="{BB962C8B-B14F-4D97-AF65-F5344CB8AC3E}">
        <p14:creationId xmlns:p14="http://schemas.microsoft.com/office/powerpoint/2010/main" val="238834883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Grafik 5" descr="Ein Bild, das Kunst, Grün, Licht enthält.&#10;&#10;Automatisch generierte Beschreibung">
            <a:extLst>
              <a:ext uri="{FF2B5EF4-FFF2-40B4-BE49-F238E27FC236}">
                <a16:creationId xmlns:a16="http://schemas.microsoft.com/office/drawing/2014/main" id="{82C383A4-EA8B-E296-2330-0D0AFF58BDAA}"/>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
        <p:nvSpPr>
          <p:cNvPr id="9" name="Rectangle 2">
            <a:extLst>
              <a:ext uri="{FF2B5EF4-FFF2-40B4-BE49-F238E27FC236}">
                <a16:creationId xmlns:a16="http://schemas.microsoft.com/office/drawing/2014/main" id="{FD8F60F0-F5B1-3C17-B0B0-66D8709ECD52}"/>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Requirements of regulations</a:t>
            </a:r>
          </a:p>
        </p:txBody>
      </p:sp>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2209800" y="2514845"/>
            <a:ext cx="7924800" cy="49257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lnSpc>
                <a:spcPct val="107000"/>
              </a:lnSpc>
              <a:spcAft>
                <a:spcPts val="800"/>
              </a:spcAft>
            </a:pPr>
            <a:r>
              <a:rPr lang="en-US" sz="1600" dirty="0">
                <a:highlight>
                  <a:srgbClr val="FFFFFF"/>
                </a:highlight>
                <a:latin typeface="ITC Avant Garde Std Bk" panose="020B0502020202020204" pitchFamily="34" charset="0"/>
                <a:ea typeface="Calibri" panose="020F0502020204030204" pitchFamily="34" charset="0"/>
                <a:cs typeface="Times New Roman" panose="02020603050405020304" pitchFamily="18" charset="0"/>
              </a:rPr>
              <a:t>In Germany the operation of leak detection systems is regulated by the TRFL (Technical Rules for Pipelines). Even though it is a national standard, it has international acceptance as for example API1175 recommendations follow the TRFL.</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 TRFL is published since 2003 by the German Federal Ministry for the Environment, Nature Conservation and Nuclear Safety, and is consolidated from three former regulations (TRbF301, TRGL and </a:t>
            </a:r>
            <a:r>
              <a:rPr lang="en-US" sz="1600" dirty="0" err="1">
                <a:latin typeface="ITC Avant Garde Std Bk" panose="020B0502020202020204" pitchFamily="34" charset="0"/>
                <a:ea typeface="Calibri" panose="020F0502020204030204" pitchFamily="34" charset="0"/>
                <a:cs typeface="Times New Roman" panose="02020603050405020304" pitchFamily="18" charset="0"/>
              </a:rPr>
              <a:t>RRwS</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a:t>
            </a: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In March 2024 </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an updated version has been issued, including a modification of all relevant leak detection paragraphs, originally intended only for application within the German federal territory. All regulations should be well known to pipeline operators especially in Europe.</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p:txBody>
      </p:sp>
      <p:pic>
        <p:nvPicPr>
          <p:cNvPr id="3" name="Grafik 2">
            <a:extLst>
              <a:ext uri="{FF2B5EF4-FFF2-40B4-BE49-F238E27FC236}">
                <a16:creationId xmlns:a16="http://schemas.microsoft.com/office/drawing/2014/main" id="{40A922FF-E9E6-35E8-9FA2-50950FD3C8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5" name="Grafik 4">
            <a:extLst>
              <a:ext uri="{FF2B5EF4-FFF2-40B4-BE49-F238E27FC236}">
                <a16:creationId xmlns:a16="http://schemas.microsoft.com/office/drawing/2014/main" id="{B928B236-CDAA-0EF7-5FE7-A8DF4D48CE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CE941513-8A3F-142E-2CD4-70DF34ACCD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10" name="Ellipse 9">
            <a:extLst>
              <a:ext uri="{FF2B5EF4-FFF2-40B4-BE49-F238E27FC236}">
                <a16:creationId xmlns:a16="http://schemas.microsoft.com/office/drawing/2014/main" id="{53508F0B-2B26-2116-C734-6088A7F81473}"/>
              </a:ext>
            </a:extLst>
          </p:cNvPr>
          <p:cNvSpPr/>
          <p:nvPr/>
        </p:nvSpPr>
        <p:spPr>
          <a:xfrm>
            <a:off x="2286000" y="2640474"/>
            <a:ext cx="94181" cy="94181"/>
          </a:xfrm>
          <a:prstGeom prst="ellipse">
            <a:avLst/>
          </a:prstGeom>
          <a:solidFill>
            <a:srgbClr val="38C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53D7FA8C-39F7-8FC4-58A6-EE42C6B70363}"/>
              </a:ext>
            </a:extLst>
          </p:cNvPr>
          <p:cNvSpPr/>
          <p:nvPr/>
        </p:nvSpPr>
        <p:spPr>
          <a:xfrm>
            <a:off x="2286000" y="3834000"/>
            <a:ext cx="94181" cy="94181"/>
          </a:xfrm>
          <a:prstGeom prst="ellipse">
            <a:avLst/>
          </a:prstGeom>
          <a:solidFill>
            <a:srgbClr val="38C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3005733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pic>
        <p:nvPicPr>
          <p:cNvPr id="5" name="Grafik 4">
            <a:extLst>
              <a:ext uri="{FF2B5EF4-FFF2-40B4-BE49-F238E27FC236}">
                <a16:creationId xmlns:a16="http://schemas.microsoft.com/office/drawing/2014/main" id="{617C86AE-C296-C364-EEE1-BB4A1CFD2B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B61DB02F-DA47-1A6D-D164-E038662F8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6D2F685B-7F5D-803B-679F-F54C68A0B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9" name="Rectangle 2">
            <a:extLst>
              <a:ext uri="{FF2B5EF4-FFF2-40B4-BE49-F238E27FC236}">
                <a16:creationId xmlns:a16="http://schemas.microsoft.com/office/drawing/2014/main" id="{4E1F73BD-DC92-6617-F7FD-EFA44DA1C76A}"/>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TRFL </a:t>
            </a:r>
            <a:br>
              <a:rPr lang="en-US" sz="4000" b="1" dirty="0">
                <a:solidFill>
                  <a:schemeClr val="tx1">
                    <a:lumMod val="65000"/>
                    <a:lumOff val="35000"/>
                  </a:schemeClr>
                </a:solidFill>
                <a:latin typeface="Arial" pitchFamily="34" charset="0"/>
                <a:cs typeface="Arial" pitchFamily="34" charset="0"/>
              </a:rPr>
            </a:br>
            <a:r>
              <a:rPr lang="en-US" sz="4000" b="1" dirty="0">
                <a:solidFill>
                  <a:schemeClr val="tx1">
                    <a:lumMod val="65000"/>
                    <a:lumOff val="35000"/>
                  </a:schemeClr>
                </a:solidFill>
                <a:latin typeface="Arial" pitchFamily="34" charset="0"/>
                <a:cs typeface="Arial" pitchFamily="34" charset="0"/>
              </a:rPr>
              <a:t>(Technical Rules for Pipelines)</a:t>
            </a:r>
          </a:p>
        </p:txBody>
      </p:sp>
      <p:pic>
        <p:nvPicPr>
          <p:cNvPr id="10" name="Grafik 9" descr="Ein Bild, das Kunst, Grün, Licht enthält.&#10;&#10;Automatisch generierte Beschreibung">
            <a:extLst>
              <a:ext uri="{FF2B5EF4-FFF2-40B4-BE49-F238E27FC236}">
                <a16:creationId xmlns:a16="http://schemas.microsoft.com/office/drawing/2014/main" id="{219CE7C5-5F53-9D40-5CDF-B8AEFC639C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Tree>
    <p:extLst>
      <p:ext uri="{BB962C8B-B14F-4D97-AF65-F5344CB8AC3E}">
        <p14:creationId xmlns:p14="http://schemas.microsoft.com/office/powerpoint/2010/main" val="302487170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2816173"/>
            <a:ext cx="7924800" cy="923330"/>
          </a:xfrm>
          <a:prstGeom prst="rect">
            <a:avLst/>
          </a:prstGeom>
          <a:noFill/>
        </p:spPr>
        <p:txBody>
          <a:bodyPr wrap="square" rtlCol="0">
            <a:spAutoFit/>
          </a:bodyPr>
          <a:lstStyle/>
          <a:p>
            <a:pPr algn="just">
              <a:lnSpc>
                <a:spcPct val="200000"/>
              </a:lnSpc>
            </a:pPr>
            <a:r>
              <a:rPr lang="en-US" sz="20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11.4</a:t>
            </a:r>
            <a:r>
              <a:rPr lang="en-US" sz="2000" dirty="0">
                <a:latin typeface="ITC Avant Garde Std Bk" panose="020B0502020202020204" pitchFamily="34" charset="0"/>
                <a:ea typeface="Calibri" panose="020F0502020204030204" pitchFamily="34" charset="0"/>
                <a:cs typeface="Times New Roman" panose="02020603050405020304" pitchFamily="18" charset="0"/>
              </a:rPr>
              <a:t> 	   Method for detecting leaking substances</a:t>
            </a:r>
            <a:endParaRPr lang="de-DE" sz="2000" dirty="0">
              <a:latin typeface="ITC Avant Garde Std Bk" panose="020B0502020202020204" pitchFamily="34" charset="0"/>
              <a:ea typeface="Calibri" panose="020F0502020204030204" pitchFamily="34" charset="0"/>
              <a:cs typeface="Times New Roman" panose="02020603050405020304" pitchFamily="18" charset="0"/>
            </a:endParaRPr>
          </a:p>
          <a:p>
            <a:endParaRPr lang="en-US" sz="1400" dirty="0">
              <a:solidFill>
                <a:srgbClr val="000000"/>
              </a:solidFill>
              <a:latin typeface="ITC Avant Garde Std Bk" panose="020B0502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617C86AE-C296-C364-EEE1-BB4A1CFD2B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B61DB02F-DA47-1A6D-D164-E038662F8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6D2F685B-7F5D-803B-679F-F54C68A0B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9" name="Rectangle 2">
            <a:extLst>
              <a:ext uri="{FF2B5EF4-FFF2-40B4-BE49-F238E27FC236}">
                <a16:creationId xmlns:a16="http://schemas.microsoft.com/office/drawing/2014/main" id="{4E1F73BD-DC92-6617-F7FD-EFA44DA1C76A}"/>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TRFL </a:t>
            </a:r>
            <a:br>
              <a:rPr lang="en-US" sz="4000" b="1" dirty="0">
                <a:solidFill>
                  <a:schemeClr val="tx1">
                    <a:lumMod val="65000"/>
                    <a:lumOff val="35000"/>
                  </a:schemeClr>
                </a:solidFill>
                <a:latin typeface="Arial" pitchFamily="34" charset="0"/>
                <a:cs typeface="Arial" pitchFamily="34" charset="0"/>
              </a:rPr>
            </a:br>
            <a:r>
              <a:rPr lang="en-US" sz="4000" b="1" dirty="0">
                <a:solidFill>
                  <a:schemeClr val="tx1">
                    <a:lumMod val="65000"/>
                    <a:lumOff val="35000"/>
                  </a:schemeClr>
                </a:solidFill>
                <a:latin typeface="Arial" pitchFamily="34" charset="0"/>
                <a:cs typeface="Arial" pitchFamily="34" charset="0"/>
              </a:rPr>
              <a:t>(Technical Rules for Pipelines)</a:t>
            </a:r>
          </a:p>
        </p:txBody>
      </p:sp>
      <p:pic>
        <p:nvPicPr>
          <p:cNvPr id="3" name="Grafik 2" descr="Ein Bild, das Kunst, Grün, Licht enthält.&#10;&#10;Automatisch generierte Beschreibung">
            <a:extLst>
              <a:ext uri="{FF2B5EF4-FFF2-40B4-BE49-F238E27FC236}">
                <a16:creationId xmlns:a16="http://schemas.microsoft.com/office/drawing/2014/main" id="{9D8D561E-A0AA-0842-CD5C-D13FC644D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Tree>
    <p:extLst>
      <p:ext uri="{BB962C8B-B14F-4D97-AF65-F5344CB8AC3E}">
        <p14:creationId xmlns:p14="http://schemas.microsoft.com/office/powerpoint/2010/main" val="158630828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6DAE9D34-5772-633A-7483-75829EE617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2816173"/>
            <a:ext cx="7924800" cy="1538883"/>
          </a:xfrm>
          <a:prstGeom prst="rect">
            <a:avLst/>
          </a:prstGeom>
          <a:noFill/>
        </p:spPr>
        <p:txBody>
          <a:bodyPr wrap="square" rtlCol="0">
            <a:spAutoFit/>
          </a:bodyPr>
          <a:lstStyle/>
          <a:p>
            <a:pPr algn="just">
              <a:lnSpc>
                <a:spcPct val="200000"/>
              </a:lnSpc>
            </a:pPr>
            <a:r>
              <a:rPr lang="en-US" sz="20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11.4</a:t>
            </a:r>
            <a:r>
              <a:rPr lang="en-US" sz="2000" dirty="0">
                <a:latin typeface="ITC Avant Garde Std Bk" panose="020B0502020202020204" pitchFamily="34" charset="0"/>
                <a:ea typeface="Calibri" panose="020F0502020204030204" pitchFamily="34" charset="0"/>
                <a:cs typeface="Times New Roman" panose="02020603050405020304" pitchFamily="18" charset="0"/>
              </a:rPr>
              <a:t> 	   Method for detecting leaking substances</a:t>
            </a:r>
            <a:endParaRPr lang="de-DE" sz="20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200000"/>
              </a:lnSpc>
            </a:pPr>
            <a:r>
              <a:rPr lang="en-US" sz="20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11.4.1</a:t>
            </a:r>
            <a:r>
              <a:rPr lang="en-US" sz="2000" dirty="0">
                <a:latin typeface="ITC Avant Garde Std Bk" panose="020B0502020202020204" pitchFamily="34" charset="0"/>
                <a:ea typeface="Calibri" panose="020F0502020204030204" pitchFamily="34" charset="0"/>
                <a:cs typeface="Times New Roman" panose="02020603050405020304" pitchFamily="18" charset="0"/>
              </a:rPr>
              <a:t> 	   Procedure</a:t>
            </a:r>
            <a:endParaRPr lang="de-DE" sz="2000" dirty="0">
              <a:latin typeface="ITC Avant Garde Std Bk" panose="020B0502020202020204" pitchFamily="34" charset="0"/>
              <a:ea typeface="Calibri" panose="020F0502020204030204" pitchFamily="34" charset="0"/>
              <a:cs typeface="Times New Roman" panose="02020603050405020304" pitchFamily="18" charset="0"/>
            </a:endParaRPr>
          </a:p>
          <a:p>
            <a:endParaRPr lang="en-US" sz="1400" dirty="0">
              <a:solidFill>
                <a:srgbClr val="000000"/>
              </a:solidFill>
              <a:latin typeface="ITC Avant Garde Std Bk" panose="020B0502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617C86AE-C296-C364-EEE1-BB4A1CFD2B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B61DB02F-DA47-1A6D-D164-E038662F8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6D2F685B-7F5D-803B-679F-F54C68A0B6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9" name="Rectangle 2">
            <a:extLst>
              <a:ext uri="{FF2B5EF4-FFF2-40B4-BE49-F238E27FC236}">
                <a16:creationId xmlns:a16="http://schemas.microsoft.com/office/drawing/2014/main" id="{4E1F73BD-DC92-6617-F7FD-EFA44DA1C76A}"/>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TRFL </a:t>
            </a:r>
            <a:br>
              <a:rPr lang="en-US" sz="4000" b="1" dirty="0">
                <a:solidFill>
                  <a:schemeClr val="tx1">
                    <a:lumMod val="65000"/>
                    <a:lumOff val="35000"/>
                  </a:schemeClr>
                </a:solidFill>
                <a:latin typeface="Arial" pitchFamily="34" charset="0"/>
                <a:cs typeface="Arial" pitchFamily="34" charset="0"/>
              </a:rPr>
            </a:br>
            <a:r>
              <a:rPr lang="en-US" sz="4000" b="1" dirty="0">
                <a:solidFill>
                  <a:schemeClr val="tx1">
                    <a:lumMod val="65000"/>
                    <a:lumOff val="35000"/>
                  </a:schemeClr>
                </a:solidFill>
                <a:latin typeface="Arial" pitchFamily="34" charset="0"/>
                <a:cs typeface="Arial" pitchFamily="34" charset="0"/>
              </a:rPr>
              <a:t>(Technical Rules for Pipelines)</a:t>
            </a:r>
          </a:p>
        </p:txBody>
      </p:sp>
    </p:spTree>
    <p:extLst>
      <p:ext uri="{BB962C8B-B14F-4D97-AF65-F5344CB8AC3E}">
        <p14:creationId xmlns:p14="http://schemas.microsoft.com/office/powerpoint/2010/main" val="91623454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7433060A-4E63-1AB6-84F2-FAD6215B5A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2816173"/>
            <a:ext cx="7924800" cy="2667397"/>
          </a:xfrm>
          <a:prstGeom prst="rect">
            <a:avLst/>
          </a:prstGeom>
          <a:noFill/>
        </p:spPr>
        <p:txBody>
          <a:bodyPr wrap="square" rtlCol="0">
            <a:spAutoFit/>
          </a:bodyPr>
          <a:lstStyle/>
          <a:p>
            <a:pPr algn="just">
              <a:lnSpc>
                <a:spcPct val="200000"/>
              </a:lnSpc>
            </a:pPr>
            <a:r>
              <a:rPr lang="en-US" sz="20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11.4</a:t>
            </a:r>
            <a:r>
              <a:rPr lang="en-US" sz="2000" dirty="0">
                <a:latin typeface="ITC Avant Garde Std Bk" panose="020B0502020202020204" pitchFamily="34" charset="0"/>
                <a:ea typeface="Calibri" panose="020F0502020204030204" pitchFamily="34" charset="0"/>
                <a:cs typeface="Times New Roman" panose="02020603050405020304" pitchFamily="18" charset="0"/>
              </a:rPr>
              <a:t> 	   Method for detecting leaking substances</a:t>
            </a:r>
            <a:endParaRPr lang="de-DE" sz="20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200000"/>
              </a:lnSpc>
            </a:pPr>
            <a:r>
              <a:rPr lang="en-US" sz="20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11.4.1</a:t>
            </a:r>
            <a:r>
              <a:rPr lang="en-US" sz="2000" dirty="0">
                <a:latin typeface="ITC Avant Garde Std Bk" panose="020B0502020202020204" pitchFamily="34" charset="0"/>
                <a:ea typeface="Calibri" panose="020F0502020204030204" pitchFamily="34" charset="0"/>
                <a:cs typeface="Times New Roman" panose="02020603050405020304" pitchFamily="18" charset="0"/>
              </a:rPr>
              <a:t> 	   Procedure</a:t>
            </a:r>
            <a:endParaRPr lang="de-DE" sz="20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20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11.4.1.1</a:t>
            </a:r>
            <a:r>
              <a:rPr lang="en-US" sz="2000" dirty="0">
                <a:latin typeface="ITC Avant Garde Std Bk" panose="020B0502020202020204" pitchFamily="34" charset="0"/>
                <a:ea typeface="Calibri" panose="020F0502020204030204" pitchFamily="34" charset="0"/>
                <a:cs typeface="Times New Roman" panose="02020603050405020304" pitchFamily="18" charset="0"/>
              </a:rPr>
              <a:t>  Detection in steady-state and transient operating</a:t>
            </a:r>
          </a:p>
          <a:p>
            <a:pPr algn="just">
              <a:spcAft>
                <a:spcPts val="800"/>
              </a:spcAft>
            </a:pPr>
            <a:r>
              <a:rPr lang="en-US" sz="2000" dirty="0">
                <a:latin typeface="ITC Avant Garde Std Bk" panose="020B0502020202020204" pitchFamily="34" charset="0"/>
                <a:ea typeface="Calibri" panose="020F0502020204030204" pitchFamily="34" charset="0"/>
                <a:cs typeface="Times New Roman" panose="02020603050405020304" pitchFamily="18" charset="0"/>
              </a:rPr>
              <a:t>                conditions</a:t>
            </a:r>
            <a:endParaRPr lang="de-DE" sz="2000" dirty="0">
              <a:latin typeface="ITC Avant Garde Std Bk" panose="020B0502020202020204" pitchFamily="34" charset="0"/>
              <a:ea typeface="Calibri" panose="020F0502020204030204" pitchFamily="34" charset="0"/>
              <a:cs typeface="Times New Roman" panose="02020603050405020304" pitchFamily="18" charset="0"/>
            </a:endParaRPr>
          </a:p>
          <a:p>
            <a:endParaRPr lang="en-US" sz="1400" dirty="0">
              <a:solidFill>
                <a:srgbClr val="000000"/>
              </a:solidFill>
              <a:latin typeface="ITC Avant Garde Std Bk" panose="020B0502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617C86AE-C296-C364-EEE1-BB4A1CFD2B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B61DB02F-DA47-1A6D-D164-E038662F8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6D2F685B-7F5D-803B-679F-F54C68A0B6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9" name="Rectangle 2">
            <a:extLst>
              <a:ext uri="{FF2B5EF4-FFF2-40B4-BE49-F238E27FC236}">
                <a16:creationId xmlns:a16="http://schemas.microsoft.com/office/drawing/2014/main" id="{4E1F73BD-DC92-6617-F7FD-EFA44DA1C76A}"/>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TRFL </a:t>
            </a:r>
            <a:br>
              <a:rPr lang="en-US" sz="4000" b="1" dirty="0">
                <a:solidFill>
                  <a:schemeClr val="tx1">
                    <a:lumMod val="65000"/>
                    <a:lumOff val="35000"/>
                  </a:schemeClr>
                </a:solidFill>
                <a:latin typeface="Arial" pitchFamily="34" charset="0"/>
                <a:cs typeface="Arial" pitchFamily="34" charset="0"/>
              </a:rPr>
            </a:br>
            <a:r>
              <a:rPr lang="en-US" sz="4000" b="1" dirty="0">
                <a:solidFill>
                  <a:schemeClr val="tx1">
                    <a:lumMod val="65000"/>
                    <a:lumOff val="35000"/>
                  </a:schemeClr>
                </a:solidFill>
                <a:latin typeface="Arial" pitchFamily="34" charset="0"/>
                <a:cs typeface="Arial" pitchFamily="34" charset="0"/>
              </a:rPr>
              <a:t>(Technical Rules for Pipelines)</a:t>
            </a:r>
          </a:p>
        </p:txBody>
      </p:sp>
    </p:spTree>
    <p:extLst>
      <p:ext uri="{BB962C8B-B14F-4D97-AF65-F5344CB8AC3E}">
        <p14:creationId xmlns:p14="http://schemas.microsoft.com/office/powerpoint/2010/main" val="261720688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draußen, Himmel, Gras, Pflanze enthält.&#10;&#10;Automatisch generierte Beschreibung">
            <a:extLst>
              <a:ext uri="{FF2B5EF4-FFF2-40B4-BE49-F238E27FC236}">
                <a16:creationId xmlns:a16="http://schemas.microsoft.com/office/drawing/2014/main" id="{CA77EEB9-7087-4FFE-4CF1-2460A2D71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 y="-1"/>
            <a:ext cx="12214860" cy="6867907"/>
          </a:xfrm>
          <a:prstGeom prst="rect">
            <a:avLst/>
          </a:prstGeom>
        </p:spPr>
      </p:pic>
      <p:sp>
        <p:nvSpPr>
          <p:cNvPr id="10" name="Rechteck 9">
            <a:extLst>
              <a:ext uri="{FF2B5EF4-FFF2-40B4-BE49-F238E27FC236}">
                <a16:creationId xmlns:a16="http://schemas.microsoft.com/office/drawing/2014/main" id="{BA2C95B9-E2E6-EAD9-9C3A-37F47EB503F1}"/>
              </a:ext>
            </a:extLst>
          </p:cNvPr>
          <p:cNvSpPr/>
          <p:nvPr/>
        </p:nvSpPr>
        <p:spPr>
          <a:xfrm>
            <a:off x="-458" y="0"/>
            <a:ext cx="12214860" cy="6852008"/>
          </a:xfrm>
          <a:prstGeom prst="rect">
            <a:avLst/>
          </a:prstGeom>
          <a:solidFill>
            <a:schemeClr val="accent4">
              <a:alpha val="3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75782" name="Rectangle 6"/>
          <p:cNvSpPr>
            <a:spLocks noGrp="1" noChangeArrowheads="1"/>
          </p:cNvSpPr>
          <p:nvPr>
            <p:ph type="subTitle" idx="4294967295"/>
          </p:nvPr>
        </p:nvSpPr>
        <p:spPr>
          <a:xfrm>
            <a:off x="1355407" y="2083251"/>
            <a:ext cx="9458325" cy="685800"/>
          </a:xfrm>
        </p:spPr>
        <p:txBody>
          <a:bodyPr/>
          <a:lstStyle/>
          <a:p>
            <a:pPr marL="0" indent="0" algn="ctr" eaLnBrk="1" hangingPunct="1">
              <a:spcBef>
                <a:spcPct val="0"/>
              </a:spcBef>
              <a:buNone/>
              <a:defRPr/>
            </a:pPr>
            <a:r>
              <a:rPr lang="en-US" sz="2800" b="1" dirty="0">
                <a:solidFill>
                  <a:schemeClr val="bg1"/>
                </a:solidFill>
                <a:latin typeface="ITC Avant Garde Std Bk" panose="020B0502020202020204" pitchFamily="34" charset="0"/>
                <a:cs typeface="Arial" panose="020B0604020202020204" pitchFamily="34" charset="0"/>
              </a:rPr>
              <a:t>GOTTSBERG Leak Detection</a:t>
            </a:r>
            <a:endParaRPr lang="en-US" sz="4000" dirty="0">
              <a:solidFill>
                <a:srgbClr val="FF0000"/>
              </a:solidFill>
              <a:effectLst>
                <a:outerShdw blurRad="38100" dist="38100" dir="2700000" algn="tl">
                  <a:srgbClr val="C0C0C0"/>
                </a:outerShdw>
              </a:effectLst>
              <a:latin typeface="Arial" charset="0"/>
              <a:cs typeface="Arial" charset="0"/>
            </a:endParaRPr>
          </a:p>
        </p:txBody>
      </p:sp>
      <p:pic>
        <p:nvPicPr>
          <p:cNvPr id="5" name="Grafik 4" descr="Ein Bild, das Schrift, Symbol, Grafiken, Logo enthält.&#10;&#10;Automatisch generierte Beschreibung">
            <a:extLst>
              <a:ext uri="{FF2B5EF4-FFF2-40B4-BE49-F238E27FC236}">
                <a16:creationId xmlns:a16="http://schemas.microsoft.com/office/drawing/2014/main" id="{86724119-22DB-B622-79F1-FD0074E827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7200" y="763200"/>
            <a:ext cx="913488" cy="913488"/>
          </a:xfrm>
          <a:prstGeom prst="rect">
            <a:avLst/>
          </a:prstGeom>
        </p:spPr>
      </p:pic>
      <p:pic>
        <p:nvPicPr>
          <p:cNvPr id="11" name="Grafik 10" descr="Ein Bild, das Kunst, Grün, Licht enthält.&#10;&#10;Automatisch generierte Beschreibung">
            <a:extLst>
              <a:ext uri="{FF2B5EF4-FFF2-40B4-BE49-F238E27FC236}">
                <a16:creationId xmlns:a16="http://schemas.microsoft.com/office/drawing/2014/main" id="{3CEF8FF5-82C3-B943-934C-EBEF6977A6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37" y="3429000"/>
            <a:ext cx="12334970" cy="4548845"/>
          </a:xfrm>
          <a:prstGeom prst="rect">
            <a:avLst/>
          </a:prstGeom>
        </p:spPr>
      </p:pic>
      <p:pic>
        <p:nvPicPr>
          <p:cNvPr id="13" name="Grafik 12" descr="Ein Bild, das Logo, Symbol, Schrift, Grafiken enthält.&#10;&#10;Automatisch generierte Beschreibung">
            <a:extLst>
              <a:ext uri="{FF2B5EF4-FFF2-40B4-BE49-F238E27FC236}">
                <a16:creationId xmlns:a16="http://schemas.microsoft.com/office/drawing/2014/main" id="{1D11432E-C38E-7FBD-8DD2-2BA94CA8F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5740994"/>
            <a:ext cx="1371619" cy="437794"/>
          </a:xfrm>
          <a:prstGeom prst="rect">
            <a:avLst/>
          </a:prstGeom>
        </p:spPr>
      </p:pic>
      <p:sp>
        <p:nvSpPr>
          <p:cNvPr id="14" name="Rectangle 6">
            <a:extLst>
              <a:ext uri="{FF2B5EF4-FFF2-40B4-BE49-F238E27FC236}">
                <a16:creationId xmlns:a16="http://schemas.microsoft.com/office/drawing/2014/main" id="{66901DAA-5034-AA71-8956-7A65F29D4027}"/>
              </a:ext>
            </a:extLst>
          </p:cNvPr>
          <p:cNvSpPr txBox="1">
            <a:spLocks noChangeArrowheads="1"/>
          </p:cNvSpPr>
          <p:nvPr/>
        </p:nvSpPr>
        <p:spPr bwMode="auto">
          <a:xfrm>
            <a:off x="9782470" y="1596055"/>
            <a:ext cx="1162948"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spcBef>
                <a:spcPct val="0"/>
              </a:spcBef>
              <a:buNone/>
              <a:defRPr/>
            </a:pPr>
            <a:r>
              <a:rPr lang="en-US" sz="2400" b="1" kern="0" dirty="0">
                <a:solidFill>
                  <a:srgbClr val="FB8503"/>
                </a:solidFill>
                <a:latin typeface="ITC Avant Garde Std Bk" panose="020B0502020202020204" pitchFamily="34" charset="0"/>
                <a:cs typeface="Arial" panose="020B0604020202020204" pitchFamily="34" charset="0"/>
              </a:rPr>
              <a:t>2</a:t>
            </a:r>
            <a:r>
              <a:rPr lang="en-US" sz="2400" b="1" kern="0" dirty="0">
                <a:solidFill>
                  <a:schemeClr val="bg1"/>
                </a:solidFill>
                <a:latin typeface="ITC Avant Garde Std Bk" panose="020B0502020202020204" pitchFamily="34" charset="0"/>
                <a:cs typeface="Arial" panose="020B0604020202020204" pitchFamily="34" charset="0"/>
              </a:rPr>
              <a:t>0</a:t>
            </a:r>
            <a:r>
              <a:rPr lang="en-US" sz="2400" b="1" kern="0" dirty="0">
                <a:solidFill>
                  <a:srgbClr val="FB8503"/>
                </a:solidFill>
                <a:latin typeface="ITC Avant Garde Std Bk" panose="020B0502020202020204" pitchFamily="34" charset="0"/>
                <a:cs typeface="Arial" panose="020B0604020202020204" pitchFamily="34" charset="0"/>
              </a:rPr>
              <a:t>2</a:t>
            </a:r>
            <a:r>
              <a:rPr lang="en-US" sz="2400" b="1" kern="0" dirty="0">
                <a:solidFill>
                  <a:schemeClr val="bg1"/>
                </a:solidFill>
                <a:latin typeface="ITC Avant Garde Std Bk" panose="020B0502020202020204" pitchFamily="34" charset="0"/>
                <a:cs typeface="Arial" panose="020B0604020202020204" pitchFamily="34" charset="0"/>
              </a:rPr>
              <a:t>4</a:t>
            </a:r>
            <a:endParaRPr lang="en-US" sz="2400" kern="0" dirty="0">
              <a:solidFill>
                <a:srgbClr val="FF0000"/>
              </a:solidFill>
              <a:effectLst>
                <a:outerShdw blurRad="38100" dist="38100" dir="2700000" algn="tl">
                  <a:srgbClr val="C0C0C0"/>
                </a:outerShdw>
              </a:effectLst>
              <a:latin typeface="Arial" charset="0"/>
              <a:cs typeface="Arial" charset="0"/>
            </a:endParaRPr>
          </a:p>
        </p:txBody>
      </p:sp>
      <p:sp>
        <p:nvSpPr>
          <p:cNvPr id="9" name="Rectangle 6">
            <a:extLst>
              <a:ext uri="{FF2B5EF4-FFF2-40B4-BE49-F238E27FC236}">
                <a16:creationId xmlns:a16="http://schemas.microsoft.com/office/drawing/2014/main" id="{0A606341-19C8-0ABC-8799-B55DCA7A0DD6}"/>
              </a:ext>
            </a:extLst>
          </p:cNvPr>
          <p:cNvSpPr txBox="1">
            <a:spLocks noChangeArrowheads="1"/>
          </p:cNvSpPr>
          <p:nvPr/>
        </p:nvSpPr>
        <p:spPr bwMode="auto">
          <a:xfrm>
            <a:off x="3505200" y="4277121"/>
            <a:ext cx="3352800" cy="8542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spcBef>
                <a:spcPct val="0"/>
              </a:spcBef>
              <a:buNone/>
              <a:defRPr/>
            </a:pPr>
            <a:r>
              <a:rPr lang="en-US" sz="4400" b="1" kern="0" dirty="0">
                <a:solidFill>
                  <a:srgbClr val="92D050"/>
                </a:solidFill>
                <a:latin typeface="ITC Avant Garde Std Bk" panose="020B0502020202020204" pitchFamily="34" charset="0"/>
                <a:ea typeface="Calibri" panose="020F0502020204030204" pitchFamily="34" charset="0"/>
                <a:cs typeface="Times New Roman" panose="02020603050405020304" pitchFamily="18" charset="0"/>
              </a:rPr>
              <a:t>strategies</a:t>
            </a:r>
            <a:endParaRPr lang="de-DE" sz="4400" kern="0" dirty="0">
              <a:solidFill>
                <a:srgbClr val="92D050"/>
              </a:solidFill>
              <a:latin typeface="ITC Avant Garde Std Bk" panose="020B0502020202020204" pitchFamily="34" charset="0"/>
              <a:ea typeface="Calibri" panose="020F0502020204030204" pitchFamily="34" charset="0"/>
              <a:cs typeface="Times New Roman" panose="02020603050405020304" pitchFamily="18" charset="0"/>
            </a:endParaRPr>
          </a:p>
          <a:p>
            <a:pPr marL="0" indent="0" algn="ctr" eaLnBrk="1" hangingPunct="1">
              <a:spcBef>
                <a:spcPct val="0"/>
              </a:spcBef>
              <a:buNone/>
              <a:defRPr/>
            </a:pPr>
            <a:endParaRPr lang="en-US" sz="4200" b="1" kern="0" dirty="0">
              <a:solidFill>
                <a:schemeClr val="bg1"/>
              </a:solidFill>
              <a:latin typeface="ITC Avant Garde Std Bk" panose="020B0502020202020204" pitchFamily="34" charset="0"/>
              <a:cs typeface="Arial" panose="020B0604020202020204" pitchFamily="34" charset="0"/>
            </a:endParaRPr>
          </a:p>
          <a:p>
            <a:pPr marL="0" indent="0" eaLnBrk="1" hangingPunct="1">
              <a:spcBef>
                <a:spcPct val="0"/>
              </a:spcBef>
              <a:buNone/>
              <a:defRPr/>
            </a:pPr>
            <a:endParaRPr lang="en-US" sz="4000" kern="0" dirty="0">
              <a:solidFill>
                <a:srgbClr val="FF0000"/>
              </a:solidFill>
              <a:effectLst>
                <a:outerShdw blurRad="38100" dist="38100" dir="2700000" algn="tl">
                  <a:srgbClr val="C0C0C0"/>
                </a:outerShdw>
              </a:effectLst>
              <a:latin typeface="Arial" charset="0"/>
              <a:cs typeface="Arial" charset="0"/>
            </a:endParaRPr>
          </a:p>
        </p:txBody>
      </p:sp>
      <p:sp>
        <p:nvSpPr>
          <p:cNvPr id="8" name="Rectangle 6">
            <a:extLst>
              <a:ext uri="{FF2B5EF4-FFF2-40B4-BE49-F238E27FC236}">
                <a16:creationId xmlns:a16="http://schemas.microsoft.com/office/drawing/2014/main" id="{14FE93E4-7FC0-38C6-9E6C-B385A294DF87}"/>
              </a:ext>
            </a:extLst>
          </p:cNvPr>
          <p:cNvSpPr txBox="1">
            <a:spLocks noChangeArrowheads="1"/>
          </p:cNvSpPr>
          <p:nvPr/>
        </p:nvSpPr>
        <p:spPr bwMode="auto">
          <a:xfrm>
            <a:off x="4195953" y="3857234"/>
            <a:ext cx="5561688" cy="8542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spcBef>
                <a:spcPct val="0"/>
              </a:spcBef>
              <a:buNone/>
              <a:defRPr/>
            </a:pPr>
            <a:r>
              <a:rPr lang="en-US" sz="4400" b="1" kern="0" dirty="0">
                <a:solidFill>
                  <a:srgbClr val="92D050"/>
                </a:solidFill>
                <a:latin typeface="ITC Avant Garde Std Bk" panose="020B0502020202020204" pitchFamily="34" charset="0"/>
                <a:ea typeface="Calibri" panose="020F0502020204030204" pitchFamily="34" charset="0"/>
                <a:cs typeface="Times New Roman" panose="02020603050405020304" pitchFamily="18" charset="0"/>
              </a:rPr>
              <a:t>leak detection</a:t>
            </a:r>
            <a:endParaRPr lang="en-US" sz="4200" b="1" kern="0" dirty="0">
              <a:solidFill>
                <a:schemeClr val="bg1"/>
              </a:solidFill>
              <a:latin typeface="ITC Avant Garde Std Bk" panose="020B0502020202020204" pitchFamily="34" charset="0"/>
              <a:cs typeface="Arial" panose="020B0604020202020204" pitchFamily="34" charset="0"/>
            </a:endParaRPr>
          </a:p>
        </p:txBody>
      </p:sp>
      <p:sp>
        <p:nvSpPr>
          <p:cNvPr id="6" name="Rectangle 6">
            <a:extLst>
              <a:ext uri="{FF2B5EF4-FFF2-40B4-BE49-F238E27FC236}">
                <a16:creationId xmlns:a16="http://schemas.microsoft.com/office/drawing/2014/main" id="{7340AE06-BDAB-6E50-8546-483F2D0A833D}"/>
              </a:ext>
            </a:extLst>
          </p:cNvPr>
          <p:cNvSpPr txBox="1">
            <a:spLocks noChangeArrowheads="1"/>
          </p:cNvSpPr>
          <p:nvPr/>
        </p:nvSpPr>
        <p:spPr bwMode="auto">
          <a:xfrm>
            <a:off x="1209673" y="2777875"/>
            <a:ext cx="9421113" cy="8542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spcBef>
                <a:spcPct val="0"/>
              </a:spcBef>
              <a:buNone/>
              <a:defRPr/>
            </a:pPr>
            <a:r>
              <a:rPr lang="en-US" sz="8800" b="1" kern="0" dirty="0">
                <a:solidFill>
                  <a:srgbClr val="38C23B"/>
                </a:solidFill>
                <a:latin typeface="ITC Avant Garde Std Bk" panose="020B0502020202020204" pitchFamily="34" charset="0"/>
                <a:cs typeface="Arial" panose="020B0604020202020204" pitchFamily="34" charset="0"/>
              </a:rPr>
              <a:t> </a:t>
            </a:r>
            <a:r>
              <a:rPr lang="en-US" sz="8800" b="1" kern="0" dirty="0">
                <a:solidFill>
                  <a:srgbClr val="38C23B"/>
                </a:solidFill>
                <a:latin typeface="ITC Avant Garde Std Bk" panose="020B0502020202020204" pitchFamily="34" charset="0"/>
                <a:ea typeface="Calibri" panose="020F0502020204030204" pitchFamily="34" charset="0"/>
                <a:cs typeface="Times New Roman" panose="02020603050405020304" pitchFamily="18" charset="0"/>
              </a:rPr>
              <a:t>Optimizing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75782">
                                            <p:txEl>
                                              <p:pRg st="0" end="0"/>
                                            </p:txEl>
                                          </p:spTgt>
                                        </p:tgtEl>
                                        <p:attrNameLst>
                                          <p:attrName>style.visibility</p:attrName>
                                        </p:attrNameLst>
                                      </p:cBhvr>
                                      <p:to>
                                        <p:strVal val="visible"/>
                                      </p:to>
                                    </p:set>
                                    <p:anim calcmode="lin" valueType="num">
                                      <p:cBhvr additive="base">
                                        <p:cTn id="20" dur="500" fill="hold"/>
                                        <p:tgtEl>
                                          <p:spTgt spid="7578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5782">
                                            <p:txEl>
                                              <p:pRg st="0" end="0"/>
                                            </p:txEl>
                                          </p:spTgt>
                                        </p:tgtEl>
                                        <p:attrNameLst>
                                          <p:attrName>ppt_y</p:attrName>
                                        </p:attrNameLst>
                                      </p:cBhvr>
                                      <p:tavLst>
                                        <p:tav tm="0">
                                          <p:val>
                                            <p:strVal val="1+#ppt_h/2"/>
                                          </p:val>
                                        </p:tav>
                                        <p:tav tm="100000">
                                          <p:val>
                                            <p:strVal val="#ppt_y"/>
                                          </p:val>
                                        </p:tav>
                                      </p:tavLst>
                                    </p:anim>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18" presetClass="entr" presetSubtype="12"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downLeft)">
                                      <p:cBhvr>
                                        <p:cTn id="27" dur="500"/>
                                        <p:tgtEl>
                                          <p:spTgt spid="8"/>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1"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5782" grpId="0" build="p"/>
      <p:bldP spid="14" grpId="0"/>
      <p:bldP spid="9" grpId="0"/>
      <p:bldP spid="8"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Grafik 12" descr="Ein Bild, das Kunst, Grün, Licht enthält.&#10;&#10;Automatisch generierte Beschreibung">
            <a:extLst>
              <a:ext uri="{FF2B5EF4-FFF2-40B4-BE49-F238E27FC236}">
                <a16:creationId xmlns:a16="http://schemas.microsoft.com/office/drawing/2014/main" id="{04588525-AC96-37C0-F2E4-BBA5A076D7C8}"/>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1950308"/>
            <a:ext cx="7924800" cy="1991186"/>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 pipeline must be equipped with two different continuous technical processes that can detect the escape of pumped media in the stationary operating state. The discharge of pumped media in steady-state operating conditions. One of these methods or another must also be able to detect leaks during transient operating conditions. Suitable procedures are described in Annex VIII.</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endParaRPr lang="en-US" sz="1400" dirty="0">
              <a:solidFill>
                <a:srgbClr val="000000"/>
              </a:solidFill>
              <a:latin typeface="ITC Avant Garde Std Bk" panose="020B0502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617C86AE-C296-C364-EEE1-BB4A1CFD2B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B61DB02F-DA47-1A6D-D164-E038662F8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6D2F685B-7F5D-803B-679F-F54C68A0B6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Tree>
    <p:extLst>
      <p:ext uri="{BB962C8B-B14F-4D97-AF65-F5344CB8AC3E}">
        <p14:creationId xmlns:p14="http://schemas.microsoft.com/office/powerpoint/2010/main" val="250515519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Grafik 12" descr="Ein Bild, das Kunst, Grün, Licht enthält.&#10;&#10;Automatisch generierte Beschreibung">
            <a:extLst>
              <a:ext uri="{FF2B5EF4-FFF2-40B4-BE49-F238E27FC236}">
                <a16:creationId xmlns:a16="http://schemas.microsoft.com/office/drawing/2014/main" id="{04588525-AC96-37C0-F2E4-BBA5A076D7C8}"/>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1950308"/>
            <a:ext cx="7924800" cy="3938066"/>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 pipeline must be equipped with two different continuous technical processes that can detect the escape of pumped media in the stationary operating state. The discharge of pumped media in steady-state operating conditions. One of these methods or another must also be able to detect leaks during transient operating conditions. Suitable procedures are described in Annex VIII.</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rPr>
              <a:t>The data security, accuracy and availability required for the detection of leaking fluids must be guaranteed. The methods for detecting leaking fluids may also use measurement data from other systems (e.g. supplying pipelines, downstream tanks).  In the case of pipeline systems for oxygen and brine, one procedure is sufficient, </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provided that the failure of the process or of a part of the process is detected immediately and can be compensated by countermeasures.</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endParaRPr lang="en-US" sz="1400" dirty="0">
              <a:solidFill>
                <a:srgbClr val="000000"/>
              </a:solidFill>
              <a:latin typeface="ITC Avant Garde Std Bk" panose="020B0502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617C86AE-C296-C364-EEE1-BB4A1CFD2B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B61DB02F-DA47-1A6D-D164-E038662F8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6D2F685B-7F5D-803B-679F-F54C68A0B6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Tree>
    <p:extLst>
      <p:ext uri="{BB962C8B-B14F-4D97-AF65-F5344CB8AC3E}">
        <p14:creationId xmlns:p14="http://schemas.microsoft.com/office/powerpoint/2010/main" val="402817962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Grafik 12" descr="Ein Bild, das Kunst, Grün, Licht enthält.&#10;&#10;Automatisch generierte Beschreibung">
            <a:extLst>
              <a:ext uri="{FF2B5EF4-FFF2-40B4-BE49-F238E27FC236}">
                <a16:creationId xmlns:a16="http://schemas.microsoft.com/office/drawing/2014/main" id="{04588525-AC96-37C0-F2E4-BBA5A076D7C8}"/>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1950308"/>
            <a:ext cx="7924800" cy="4304127"/>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 pipeline must be equipped with two different continuous technical processes that can detect the escape of pumped media in the stationary operating state. The discharge of pumped media in steady-state operating conditions. One of these methods or another must also be able to detect leaks during transient operating conditions. Suitable procedures are described in Annex VIII.</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rPr>
              <a:t>The data security, accuracy and availability required for the detection of leaking fluids must be guaranteed. The methods for detecting leaking fluids may also use measurement data from other systems (e.g. supplying pipelines, downstream tanks).  In the case of pipeline systems for oxygen and brine, one procedure is sufficient, </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provided that the failure of the process or of a part of the process is detected immediately and can be compensated by countermeasures.</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 countermeasures must be specified in operating instructions.</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endParaRPr lang="en-US" sz="1400" dirty="0">
              <a:solidFill>
                <a:srgbClr val="000000"/>
              </a:solidFill>
              <a:latin typeface="ITC Avant Garde Std Bk" panose="020B0502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617C86AE-C296-C364-EEE1-BB4A1CFD2B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B61DB02F-DA47-1A6D-D164-E038662F8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6D2F685B-7F5D-803B-679F-F54C68A0B6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Tree>
    <p:extLst>
      <p:ext uri="{BB962C8B-B14F-4D97-AF65-F5344CB8AC3E}">
        <p14:creationId xmlns:p14="http://schemas.microsoft.com/office/powerpoint/2010/main" val="162754135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2743200"/>
            <a:ext cx="7924800" cy="1323439"/>
          </a:xfrm>
          <a:prstGeom prst="rect">
            <a:avLst/>
          </a:prstGeom>
          <a:noFill/>
        </p:spPr>
        <p:txBody>
          <a:bodyPr wrap="square" rtlCol="0">
            <a:spAutoFit/>
          </a:bodyPr>
          <a:lstStyle/>
          <a:p>
            <a:pPr algn="just"/>
            <a:r>
              <a:rPr lang="en-US" sz="1600" dirty="0">
                <a:latin typeface="ITC Avant Garde Std Bk" panose="020B0502020202020204" pitchFamily="34" charset="0"/>
                <a:ea typeface="Calibri" panose="020F0502020204030204" pitchFamily="34" charset="0"/>
                <a:cs typeface="Times New Roman" panose="02020603050405020304" pitchFamily="18" charset="0"/>
              </a:rPr>
              <a:t>A procedure in accordance with Annex VIII must be used that can detect leaks during breaks in production. This may be dependent on the procedures according to sections 11.4.1.1 or 11.4.1.3</a:t>
            </a:r>
          </a:p>
          <a:p>
            <a:pPr algn="just"/>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endParaRPr lang="en-US" sz="1600" dirty="0">
              <a:solidFill>
                <a:srgbClr val="000000"/>
              </a:solidFill>
              <a:latin typeface="ITC Avant Garde Std Bk" panose="020B0502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9234915C-2B4B-9ECE-DF1C-F4F5CACA80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551130BE-CBD5-E2FA-110B-C390A1C7A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689E2C5F-1A47-16B6-620E-F8E80786E8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Rectangle 2">
            <a:extLst>
              <a:ext uri="{FF2B5EF4-FFF2-40B4-BE49-F238E27FC236}">
                <a16:creationId xmlns:a16="http://schemas.microsoft.com/office/drawing/2014/main" id="{0AF3155C-10B2-54C5-2B07-E42BEF186C9A}"/>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11.4.1.2 Detection during conveyor breaks</a:t>
            </a:r>
          </a:p>
        </p:txBody>
      </p:sp>
      <p:pic>
        <p:nvPicPr>
          <p:cNvPr id="9" name="Grafik 8" descr="Ein Bild, das Kunst, Grün, Licht enthält.&#10;&#10;Automatisch generierte Beschreibung">
            <a:extLst>
              <a:ext uri="{FF2B5EF4-FFF2-40B4-BE49-F238E27FC236}">
                <a16:creationId xmlns:a16="http://schemas.microsoft.com/office/drawing/2014/main" id="{56C8F506-2B92-1A83-6C89-3895347F1D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Tree>
    <p:extLst>
      <p:ext uri="{BB962C8B-B14F-4D97-AF65-F5344CB8AC3E}">
        <p14:creationId xmlns:p14="http://schemas.microsoft.com/office/powerpoint/2010/main" val="225829543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2743200"/>
            <a:ext cx="7924800" cy="1597617"/>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A procedure in accordance with Annex VIII must be used to detect creeping leaks. This may be dependent on the procedures according to sections 11.4.1.1 or 11.4.1.2.</a:t>
            </a:r>
          </a:p>
          <a:p>
            <a:pPr algn="just">
              <a:lnSpc>
                <a:spcPct val="107000"/>
              </a:lnSpc>
              <a:spcAft>
                <a:spcPts val="800"/>
              </a:spcAft>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endParaRPr lang="en-US" sz="1600" dirty="0">
              <a:solidFill>
                <a:srgbClr val="000000"/>
              </a:solidFill>
              <a:latin typeface="ITC Avant Garde Std Bk" panose="020B0502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9234915C-2B4B-9ECE-DF1C-F4F5CACA80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551130BE-CBD5-E2FA-110B-C390A1C7A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689E2C5F-1A47-16B6-620E-F8E80786E8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Rectangle 2">
            <a:extLst>
              <a:ext uri="{FF2B5EF4-FFF2-40B4-BE49-F238E27FC236}">
                <a16:creationId xmlns:a16="http://schemas.microsoft.com/office/drawing/2014/main" id="{0AF3155C-10B2-54C5-2B07-E42BEF186C9A}"/>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11.4.1.3 Detection of creeping leaks</a:t>
            </a:r>
          </a:p>
        </p:txBody>
      </p:sp>
      <p:pic>
        <p:nvPicPr>
          <p:cNvPr id="3" name="Grafik 2" descr="Ein Bild, das Kunst, Grün, Licht enthält.&#10;&#10;Automatisch generierte Beschreibung">
            <a:extLst>
              <a:ext uri="{FF2B5EF4-FFF2-40B4-BE49-F238E27FC236}">
                <a16:creationId xmlns:a16="http://schemas.microsoft.com/office/drawing/2014/main" id="{944620DE-480F-E07A-FA54-E74EC876C5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Tree>
    <p:extLst>
      <p:ext uri="{BB962C8B-B14F-4D97-AF65-F5344CB8AC3E}">
        <p14:creationId xmlns:p14="http://schemas.microsoft.com/office/powerpoint/2010/main" val="102176662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2368056"/>
            <a:ext cx="7924800" cy="1231556"/>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A procedure in accordance with Annex VIII must ensure that leakage points (leaks) can be located quickly. Measures other than those listed in Annex VIII may also be used to precisely locate the leak.</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endParaRPr lang="en-US" sz="1600" dirty="0">
              <a:solidFill>
                <a:srgbClr val="000000"/>
              </a:solidFill>
              <a:latin typeface="ITC Avant Garde Std Bk" panose="020B0502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9234915C-2B4B-9ECE-DF1C-F4F5CACA80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551130BE-CBD5-E2FA-110B-C390A1C7A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689E2C5F-1A47-16B6-620E-F8E80786E8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Rectangle 2">
            <a:extLst>
              <a:ext uri="{FF2B5EF4-FFF2-40B4-BE49-F238E27FC236}">
                <a16:creationId xmlns:a16="http://schemas.microsoft.com/office/drawing/2014/main" id="{0AF3155C-10B2-54C5-2B07-E42BEF186C9A}"/>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11.4.1.4 Leak location</a:t>
            </a:r>
          </a:p>
        </p:txBody>
      </p:sp>
      <p:pic>
        <p:nvPicPr>
          <p:cNvPr id="3" name="Grafik 2" descr="Ein Bild, das Kunst, Grün, Licht enthält.&#10;&#10;Automatisch generierte Beschreibung">
            <a:extLst>
              <a:ext uri="{FF2B5EF4-FFF2-40B4-BE49-F238E27FC236}">
                <a16:creationId xmlns:a16="http://schemas.microsoft.com/office/drawing/2014/main" id="{0E3C5832-8C5A-694B-ECD3-029188D5C0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Tree>
    <p:extLst>
      <p:ext uri="{BB962C8B-B14F-4D97-AF65-F5344CB8AC3E}">
        <p14:creationId xmlns:p14="http://schemas.microsoft.com/office/powerpoint/2010/main" val="31219427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06C7E50D-67B0-1292-4381-768E6FAD4EF0}"/>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2743200"/>
            <a:ext cx="7924800" cy="1231556"/>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 methods used to detect leaking liquids and the type and scope of the measuring equipment required for this purpose are to be selected in particular with regard to</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endParaRPr lang="en-US" sz="1600" dirty="0">
              <a:solidFill>
                <a:srgbClr val="000000"/>
              </a:solidFill>
              <a:latin typeface="ITC Avant Garde Std Bk" panose="020B0502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9234915C-2B4B-9ECE-DF1C-F4F5CACA8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551130BE-CBD5-E2FA-110B-C390A1C7A5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689E2C5F-1A47-16B6-620E-F8E80786E8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Rectangle 2">
            <a:extLst>
              <a:ext uri="{FF2B5EF4-FFF2-40B4-BE49-F238E27FC236}">
                <a16:creationId xmlns:a16="http://schemas.microsoft.com/office/drawing/2014/main" id="{0AF3155C-10B2-54C5-2B07-E42BEF186C9A}"/>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11.4.2 Selection of methods, detectable leaks </a:t>
            </a:r>
          </a:p>
        </p:txBody>
      </p:sp>
    </p:spTree>
    <p:extLst>
      <p:ext uri="{BB962C8B-B14F-4D97-AF65-F5344CB8AC3E}">
        <p14:creationId xmlns:p14="http://schemas.microsoft.com/office/powerpoint/2010/main" val="409360186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06C7E50D-67B0-1292-4381-768E6FAD4EF0}"/>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2743200"/>
            <a:ext cx="7924800" cy="1597617"/>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 methods used to detect leaking liquids and the type and scope of the measuring equipment required for this purpose are to be selected in particular with regard to</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marL="180340" indent="-180340" algn="just">
              <a:lnSpc>
                <a:spcPct val="107000"/>
              </a:lnSpc>
              <a:spcAft>
                <a:spcPts val="800"/>
              </a:spcAft>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a) Sensitivity (smallest detectable leakage rate and detection time),</a:t>
            </a:r>
            <a:endParaRPr lang="de-DE"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endParaRPr>
          </a:p>
          <a:p>
            <a:endParaRPr lang="en-US" sz="1600" dirty="0">
              <a:solidFill>
                <a:srgbClr val="000000"/>
              </a:solidFill>
              <a:latin typeface="ITC Avant Garde Std Bk" panose="020B0502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9234915C-2B4B-9ECE-DF1C-F4F5CACA8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551130BE-CBD5-E2FA-110B-C390A1C7A5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689E2C5F-1A47-16B6-620E-F8E80786E8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Rectangle 2">
            <a:extLst>
              <a:ext uri="{FF2B5EF4-FFF2-40B4-BE49-F238E27FC236}">
                <a16:creationId xmlns:a16="http://schemas.microsoft.com/office/drawing/2014/main" id="{0AF3155C-10B2-54C5-2B07-E42BEF186C9A}"/>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11.4.2 Selection of methods, detectable leaks </a:t>
            </a:r>
          </a:p>
        </p:txBody>
      </p:sp>
    </p:spTree>
    <p:extLst>
      <p:ext uri="{BB962C8B-B14F-4D97-AF65-F5344CB8AC3E}">
        <p14:creationId xmlns:p14="http://schemas.microsoft.com/office/powerpoint/2010/main" val="88016055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06C7E50D-67B0-1292-4381-768E6FAD4EF0}"/>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2743200"/>
            <a:ext cx="7924800" cy="1963679"/>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 methods used to detect leaking liquids and the type and scope of the measuring equipment required for this purpose are to be selected in particular with regard to</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marL="180340" indent="-180340" algn="just">
              <a:lnSpc>
                <a:spcPct val="107000"/>
              </a:lnSpc>
              <a:spcAft>
                <a:spcPts val="800"/>
              </a:spcAft>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a) Sensitivity (smallest detectable leakage rate and detection time),</a:t>
            </a:r>
            <a:endParaRPr lang="de-DE"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AutoNum type="alphaLcParenR" startAt="2"/>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reliability and  </a:t>
            </a:r>
          </a:p>
          <a:p>
            <a:endParaRPr lang="en-US" sz="1600" dirty="0">
              <a:solidFill>
                <a:srgbClr val="000000"/>
              </a:solidFill>
              <a:latin typeface="ITC Avant Garde Std Bk" panose="020B0502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9234915C-2B4B-9ECE-DF1C-F4F5CACA8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551130BE-CBD5-E2FA-110B-C390A1C7A5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689E2C5F-1A47-16B6-620E-F8E80786E8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Rectangle 2">
            <a:extLst>
              <a:ext uri="{FF2B5EF4-FFF2-40B4-BE49-F238E27FC236}">
                <a16:creationId xmlns:a16="http://schemas.microsoft.com/office/drawing/2014/main" id="{0AF3155C-10B2-54C5-2B07-E42BEF186C9A}"/>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11.4.2 Selection of methods, detectable leaks </a:t>
            </a:r>
          </a:p>
        </p:txBody>
      </p:sp>
    </p:spTree>
    <p:extLst>
      <p:ext uri="{BB962C8B-B14F-4D97-AF65-F5344CB8AC3E}">
        <p14:creationId xmlns:p14="http://schemas.microsoft.com/office/powerpoint/2010/main" val="294981045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06C7E50D-67B0-1292-4381-768E6FAD4EF0}"/>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2743200"/>
            <a:ext cx="7924800" cy="2329740"/>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 methods used to detect leaking liquids and the type and scope of the measuring equipment required for this purpose are to be selected in particular with regard to</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marL="180340" indent="-180340" algn="just">
              <a:lnSpc>
                <a:spcPct val="107000"/>
              </a:lnSpc>
              <a:spcAft>
                <a:spcPts val="800"/>
              </a:spcAft>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a) Sensitivity (smallest detectable leakage rate and detection time),</a:t>
            </a:r>
            <a:endParaRPr lang="de-DE"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AutoNum type="alphaLcParenR" startAt="2"/>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reliability and  </a:t>
            </a:r>
          </a:p>
          <a:p>
            <a:pPr algn="just">
              <a:lnSpc>
                <a:spcPct val="107000"/>
              </a:lnSpc>
              <a:spcAft>
                <a:spcPts val="800"/>
              </a:spcAft>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c) accuracy of leak location</a:t>
            </a:r>
            <a:endParaRPr lang="de-DE"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endParaRPr>
          </a:p>
          <a:p>
            <a:endParaRPr lang="en-US" sz="1600" dirty="0">
              <a:solidFill>
                <a:srgbClr val="000000"/>
              </a:solidFill>
              <a:latin typeface="ITC Avant Garde Std Bk" panose="020B0502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9234915C-2B4B-9ECE-DF1C-F4F5CACA8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551130BE-CBD5-E2FA-110B-C390A1C7A5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689E2C5F-1A47-16B6-620E-F8E80786E8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Rectangle 2">
            <a:extLst>
              <a:ext uri="{FF2B5EF4-FFF2-40B4-BE49-F238E27FC236}">
                <a16:creationId xmlns:a16="http://schemas.microsoft.com/office/drawing/2014/main" id="{0AF3155C-10B2-54C5-2B07-E42BEF186C9A}"/>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11.4.2 Selection of methods, detectable leaks </a:t>
            </a:r>
          </a:p>
        </p:txBody>
      </p:sp>
    </p:spTree>
    <p:extLst>
      <p:ext uri="{BB962C8B-B14F-4D97-AF65-F5344CB8AC3E}">
        <p14:creationId xmlns:p14="http://schemas.microsoft.com/office/powerpoint/2010/main" val="136103174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10235FC1-B9B1-B8E9-D75D-EFD927485A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14" name="Grafik 13">
            <a:extLst>
              <a:ext uri="{FF2B5EF4-FFF2-40B4-BE49-F238E27FC236}">
                <a16:creationId xmlns:a16="http://schemas.microsoft.com/office/drawing/2014/main" id="{8184D60A-CAD9-4E85-EEB6-43B6612B19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10" name="Grafik 9" descr="Ein Bild, das Kunst, Grün, Licht enthält.&#10;&#10;Automatisch generierte Beschreibung">
            <a:extLst>
              <a:ext uri="{FF2B5EF4-FFF2-40B4-BE49-F238E27FC236}">
                <a16:creationId xmlns:a16="http://schemas.microsoft.com/office/drawing/2014/main" id="{AD9B20AE-D202-CCD2-7C39-A034C5D618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pic>
        <p:nvPicPr>
          <p:cNvPr id="12" name="Grafik 11" descr="Ein Bild, das Schrift, Symbol, Grafiken, Logo enthält.&#10;&#10;Automatisch generierte Beschreibung">
            <a:extLst>
              <a:ext uri="{FF2B5EF4-FFF2-40B4-BE49-F238E27FC236}">
                <a16:creationId xmlns:a16="http://schemas.microsoft.com/office/drawing/2014/main" id="{9FBEA783-C59F-515D-BD70-AD4F8557E6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16386" name="Rectangle 3"/>
          <p:cNvSpPr>
            <a:spLocks noGrp="1" noChangeArrowheads="1"/>
          </p:cNvSpPr>
          <p:nvPr>
            <p:ph type="body" idx="1"/>
          </p:nvPr>
        </p:nvSpPr>
        <p:spPr>
          <a:xfrm>
            <a:off x="2133600" y="1864816"/>
            <a:ext cx="8077200" cy="4840784"/>
          </a:xfrm>
        </p:spPr>
        <p:txBody>
          <a:bodyPr/>
          <a:lstStyle/>
          <a:p>
            <a:pPr algn="just" eaLnBrk="1" hangingPunct="1">
              <a:buFontTx/>
              <a:buNone/>
            </a:pPr>
            <a:endParaRPr lang="en-US" sz="2800" dirty="0">
              <a:latin typeface="Arial" charset="0"/>
            </a:endParaRPr>
          </a:p>
          <a:p>
            <a:pPr algn="just" eaLnBrk="1" hangingPunct="1">
              <a:buFontTx/>
              <a:buNone/>
            </a:pPr>
            <a:endParaRPr lang="en-US" sz="2800" dirty="0">
              <a:solidFill>
                <a:srgbClr val="FF0000"/>
              </a:solidFill>
              <a:latin typeface="Arial" charset="0"/>
            </a:endParaRPr>
          </a:p>
          <a:p>
            <a:pPr marL="0" indent="0" algn="just" eaLnBrk="1" hangingPunct="1">
              <a:buNone/>
            </a:pPr>
            <a:endParaRPr lang="en-US" sz="3000" dirty="0">
              <a:latin typeface="Arial" charset="0"/>
            </a:endParaRPr>
          </a:p>
        </p:txBody>
      </p:sp>
      <p:sp>
        <p:nvSpPr>
          <p:cNvPr id="9" name="Rectangle 2">
            <a:extLst>
              <a:ext uri="{FF2B5EF4-FFF2-40B4-BE49-F238E27FC236}">
                <a16:creationId xmlns:a16="http://schemas.microsoft.com/office/drawing/2014/main" id="{F6680237-5BDE-1D88-13A9-FCD0D054F5B1}"/>
              </a:ext>
            </a:extLst>
          </p:cNvPr>
          <p:cNvSpPr>
            <a:spLocks noGrp="1" noChangeArrowheads="1"/>
          </p:cNvSpPr>
          <p:nvPr>
            <p:ph type="title"/>
          </p:nvPr>
        </p:nvSpPr>
        <p:spPr>
          <a:xfrm>
            <a:off x="2132400" y="1219200"/>
            <a:ext cx="8001000" cy="1143000"/>
          </a:xfrm>
        </p:spPr>
        <p:txBody>
          <a:bodyPr/>
          <a:lstStyle/>
          <a:p>
            <a:pPr algn="l" eaLnBrk="1" hangingPunct="1">
              <a:defRPr/>
            </a:pPr>
            <a:r>
              <a:rPr lang="en-US" sz="4000" b="1" dirty="0" err="1">
                <a:solidFill>
                  <a:schemeClr val="tx1">
                    <a:lumMod val="65000"/>
                    <a:lumOff val="35000"/>
                  </a:schemeClr>
                </a:solidFill>
                <a:latin typeface="Arial" pitchFamily="34" charset="0"/>
                <a:cs typeface="Arial" pitchFamily="34" charset="0"/>
              </a:rPr>
              <a:t>Customised</a:t>
            </a:r>
            <a:r>
              <a:rPr lang="en-US" sz="4000" b="1" dirty="0">
                <a:solidFill>
                  <a:schemeClr val="tx1">
                    <a:lumMod val="65000"/>
                    <a:lumOff val="35000"/>
                  </a:schemeClr>
                </a:solidFill>
                <a:latin typeface="Arial" pitchFamily="34" charset="0"/>
                <a:cs typeface="Arial" pitchFamily="34" charset="0"/>
              </a:rPr>
              <a:t> solutions for custom requirements</a:t>
            </a:r>
          </a:p>
        </p:txBody>
      </p:sp>
    </p:spTree>
    <p:extLst>
      <p:ext uri="{BB962C8B-B14F-4D97-AF65-F5344CB8AC3E}">
        <p14:creationId xmlns:p14="http://schemas.microsoft.com/office/powerpoint/2010/main" val="233519154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06C7E50D-67B0-1292-4381-768E6FAD4EF0}"/>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2743200"/>
            <a:ext cx="7924800" cy="3749681"/>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 methods used to detect leaking liquids and the type and scope of the measuring equipment required for this purpose are to be selected in particular with regard to</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AutoNum type="alphaLcParenR"/>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Sensitivity (smallest detectable leakage rate and detection time),</a:t>
            </a:r>
            <a:endParaRPr lang="de-DE"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AutoNum type="alphaLcParenR"/>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reliability and </a:t>
            </a:r>
          </a:p>
          <a:p>
            <a:pPr marL="342900" indent="-342900" algn="just">
              <a:lnSpc>
                <a:spcPct val="107000"/>
              </a:lnSpc>
              <a:spcAft>
                <a:spcPts val="800"/>
              </a:spcAft>
              <a:buAutoNum type="alphaLcParenR"/>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accuracy of leak location</a:t>
            </a:r>
            <a:endParaRPr lang="de-DE"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based on the chemical, physical, human and ecotoxic properties of the pumped medium (hazardous characteristics), the local conditions and the prevailing operating conditions (see also Annex VIII, including multiphase flow, free-fall sections, partial evaporation) in individual cases in accordance with Annex VIII must be selected. The selection must be evaluated by a test station.</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endParaRPr lang="en-US" sz="1600" dirty="0">
              <a:solidFill>
                <a:srgbClr val="000000"/>
              </a:solidFill>
              <a:latin typeface="ITC Avant Garde Std Bk" panose="020B0502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9234915C-2B4B-9ECE-DF1C-F4F5CACA8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551130BE-CBD5-E2FA-110B-C390A1C7A5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689E2C5F-1A47-16B6-620E-F8E80786E8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Rectangle 2">
            <a:extLst>
              <a:ext uri="{FF2B5EF4-FFF2-40B4-BE49-F238E27FC236}">
                <a16:creationId xmlns:a16="http://schemas.microsoft.com/office/drawing/2014/main" id="{0AF3155C-10B2-54C5-2B07-E42BEF186C9A}"/>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11.4.2 Selection of methods, detectable leaks </a:t>
            </a:r>
          </a:p>
        </p:txBody>
      </p:sp>
    </p:spTree>
    <p:extLst>
      <p:ext uri="{BB962C8B-B14F-4D97-AF65-F5344CB8AC3E}">
        <p14:creationId xmlns:p14="http://schemas.microsoft.com/office/powerpoint/2010/main" val="246883493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pic>
        <p:nvPicPr>
          <p:cNvPr id="5" name="Grafik 4">
            <a:extLst>
              <a:ext uri="{FF2B5EF4-FFF2-40B4-BE49-F238E27FC236}">
                <a16:creationId xmlns:a16="http://schemas.microsoft.com/office/drawing/2014/main" id="{B22DCDE5-3453-FE9D-3820-5A6DEFFDFF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3A6550AF-2EC4-217B-9EAC-FAB544E7F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5238BBFC-605F-2064-ED91-71F38CC8BA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Rectangle 2">
            <a:extLst>
              <a:ext uri="{FF2B5EF4-FFF2-40B4-BE49-F238E27FC236}">
                <a16:creationId xmlns:a16="http://schemas.microsoft.com/office/drawing/2014/main" id="{EF855F4D-6527-906A-1B5F-7728352AB601}"/>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Annex VIII</a:t>
            </a:r>
          </a:p>
        </p:txBody>
      </p:sp>
      <p:pic>
        <p:nvPicPr>
          <p:cNvPr id="9" name="Grafik 8" descr="Ein Bild, das Kunst, Grün, Licht enthält.&#10;&#10;Automatisch generierte Beschreibung">
            <a:extLst>
              <a:ext uri="{FF2B5EF4-FFF2-40B4-BE49-F238E27FC236}">
                <a16:creationId xmlns:a16="http://schemas.microsoft.com/office/drawing/2014/main" id="{AABFF5F5-1EB1-D9F5-CD12-2E29C3CA58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Tree>
    <p:extLst>
      <p:ext uri="{BB962C8B-B14F-4D97-AF65-F5344CB8AC3E}">
        <p14:creationId xmlns:p14="http://schemas.microsoft.com/office/powerpoint/2010/main" val="146937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13952" y="2450013"/>
            <a:ext cx="7924800" cy="761747"/>
          </a:xfrm>
          <a:prstGeom prst="rect">
            <a:avLst/>
          </a:prstGeom>
          <a:noFill/>
        </p:spPr>
        <p:txBody>
          <a:bodyPr wrap="square" rtlCol="0">
            <a:spAutoFit/>
          </a:bodyPr>
          <a:lstStyle/>
          <a:p>
            <a:pPr algn="just"/>
            <a:r>
              <a:rPr lang="en-US" sz="1600" dirty="0">
                <a:latin typeface="ITC Avant Garde Std Bk" panose="020B0502020202020204" pitchFamily="34" charset="0"/>
                <a:ea typeface="Calibri" panose="020F0502020204030204" pitchFamily="34" charset="0"/>
                <a:cs typeface="Times New Roman" panose="02020603050405020304" pitchFamily="18" charset="0"/>
              </a:rPr>
              <a:t>Method for detecting leaking pumped liquid.</a:t>
            </a:r>
          </a:p>
          <a:p>
            <a:pPr algn="just">
              <a:lnSpc>
                <a:spcPct val="200000"/>
              </a:lnSpc>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B22DCDE5-3453-FE9D-3820-5A6DEFFDFF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3A6550AF-2EC4-217B-9EAC-FAB544E7F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5238BBFC-605F-2064-ED91-71F38CC8BA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Rectangle 2">
            <a:extLst>
              <a:ext uri="{FF2B5EF4-FFF2-40B4-BE49-F238E27FC236}">
                <a16:creationId xmlns:a16="http://schemas.microsoft.com/office/drawing/2014/main" id="{EF855F4D-6527-906A-1B5F-7728352AB601}"/>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Annex VIII</a:t>
            </a:r>
          </a:p>
        </p:txBody>
      </p:sp>
      <p:pic>
        <p:nvPicPr>
          <p:cNvPr id="3" name="Grafik 2" descr="Ein Bild, das Kunst, Grün, Licht enthält.&#10;&#10;Automatisch generierte Beschreibung">
            <a:extLst>
              <a:ext uri="{FF2B5EF4-FFF2-40B4-BE49-F238E27FC236}">
                <a16:creationId xmlns:a16="http://schemas.microsoft.com/office/drawing/2014/main" id="{AECFD780-6E1A-4D15-7373-5C64F254F3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Tree>
    <p:extLst>
      <p:ext uri="{BB962C8B-B14F-4D97-AF65-F5344CB8AC3E}">
        <p14:creationId xmlns:p14="http://schemas.microsoft.com/office/powerpoint/2010/main" val="227249490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13952" y="2450013"/>
            <a:ext cx="7924800" cy="2123658"/>
          </a:xfrm>
          <a:prstGeom prst="rect">
            <a:avLst/>
          </a:prstGeom>
          <a:noFill/>
        </p:spPr>
        <p:txBody>
          <a:bodyPr wrap="square" rtlCol="0">
            <a:spAutoFit/>
          </a:bodyPr>
          <a:lstStyle/>
          <a:p>
            <a:pPr algn="just"/>
            <a:r>
              <a:rPr lang="en-US" sz="1600" dirty="0">
                <a:latin typeface="ITC Avant Garde Std Bk" panose="020B0502020202020204" pitchFamily="34" charset="0"/>
                <a:ea typeface="Calibri" panose="020F0502020204030204" pitchFamily="34" charset="0"/>
                <a:cs typeface="Times New Roman" panose="02020603050405020304" pitchFamily="18" charset="0"/>
              </a:rPr>
              <a:t>Method for detecting leaking pumped liquid.</a:t>
            </a:r>
          </a:p>
          <a:p>
            <a:pPr algn="just">
              <a:lnSpc>
                <a:spcPct val="200000"/>
              </a:lnSpc>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Preliminary remark.</a:t>
            </a:r>
          </a:p>
          <a:p>
            <a:pPr algn="just">
              <a:spcAft>
                <a:spcPts val="800"/>
              </a:spcAft>
            </a:pPr>
            <a:endParaRPr lang="en-US" sz="1600" dirty="0">
              <a:latin typeface="ITC Avant Garde Std Bk" panose="020B0502020202020204" pitchFamily="34" charset="0"/>
              <a:ea typeface="Calibri" panose="020F0502020204030204" pitchFamily="34" charset="0"/>
              <a:cs typeface="Times New Roman" panose="02020603050405020304" pitchFamily="18" charset="0"/>
            </a:endParaRPr>
          </a:p>
          <a:p>
            <a:pPr marL="2540" algn="just">
              <a:spcAft>
                <a:spcPts val="800"/>
              </a:spcAft>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r>
              <a:rPr lang="en-US" sz="1600" dirty="0">
                <a:solidFill>
                  <a:srgbClr val="000000"/>
                </a:solidFill>
                <a:latin typeface="ITC Avant Garde Std Bk" panose="020B0502020202020204" pitchFamily="34" charset="0"/>
                <a:cs typeface="Arial" panose="020B0604020202020204" pitchFamily="34" charset="0"/>
              </a:rPr>
              <a:t> </a:t>
            </a:r>
          </a:p>
        </p:txBody>
      </p:sp>
      <p:pic>
        <p:nvPicPr>
          <p:cNvPr id="5" name="Grafik 4">
            <a:extLst>
              <a:ext uri="{FF2B5EF4-FFF2-40B4-BE49-F238E27FC236}">
                <a16:creationId xmlns:a16="http://schemas.microsoft.com/office/drawing/2014/main" id="{B22DCDE5-3453-FE9D-3820-5A6DEFFDFF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3A6550AF-2EC4-217B-9EAC-FAB544E7F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5238BBFC-605F-2064-ED91-71F38CC8BA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Rectangle 2">
            <a:extLst>
              <a:ext uri="{FF2B5EF4-FFF2-40B4-BE49-F238E27FC236}">
                <a16:creationId xmlns:a16="http://schemas.microsoft.com/office/drawing/2014/main" id="{EF855F4D-6527-906A-1B5F-7728352AB601}"/>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Annex VIII</a:t>
            </a:r>
          </a:p>
        </p:txBody>
      </p:sp>
      <p:pic>
        <p:nvPicPr>
          <p:cNvPr id="3" name="Grafik 2" descr="Ein Bild, das Kunst, Grün, Licht enthält.&#10;&#10;Automatisch generierte Beschreibung">
            <a:extLst>
              <a:ext uri="{FF2B5EF4-FFF2-40B4-BE49-F238E27FC236}">
                <a16:creationId xmlns:a16="http://schemas.microsoft.com/office/drawing/2014/main" id="{79AD113C-7A08-88CF-AF67-AF08146B37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Tree>
    <p:extLst>
      <p:ext uri="{BB962C8B-B14F-4D97-AF65-F5344CB8AC3E}">
        <p14:creationId xmlns:p14="http://schemas.microsoft.com/office/powerpoint/2010/main" val="12989901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3FBCB32F-7844-D511-CDC6-0924EB11DF1E}"/>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13952" y="2450013"/>
            <a:ext cx="7924800" cy="2964914"/>
          </a:xfrm>
          <a:prstGeom prst="rect">
            <a:avLst/>
          </a:prstGeom>
          <a:noFill/>
        </p:spPr>
        <p:txBody>
          <a:bodyPr wrap="square" rtlCol="0">
            <a:spAutoFit/>
          </a:bodyPr>
          <a:lstStyle/>
          <a:p>
            <a:pPr algn="just"/>
            <a:r>
              <a:rPr lang="en-US" sz="1600" dirty="0">
                <a:latin typeface="ITC Avant Garde Std Bk" panose="020B0502020202020204" pitchFamily="34" charset="0"/>
                <a:ea typeface="Calibri" panose="020F0502020204030204" pitchFamily="34" charset="0"/>
                <a:cs typeface="Times New Roman" panose="02020603050405020304" pitchFamily="18" charset="0"/>
              </a:rPr>
              <a:t>Method for detecting leaking pumped liquid.</a:t>
            </a:r>
          </a:p>
          <a:p>
            <a:pPr algn="just">
              <a:lnSpc>
                <a:spcPct val="200000"/>
              </a:lnSpc>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Preliminary remark.</a:t>
            </a:r>
          </a:p>
          <a:p>
            <a:pPr algn="just">
              <a:spcAft>
                <a:spcPts val="800"/>
              </a:spcAft>
            </a:pPr>
            <a:endParaRPr lang="en-US"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According to Part 1 Section 11.4 TRFL, methods must be used for pipelines that can detect leaking fluids (leak detection). The detection of a leak also requires the location of the leak.</a:t>
            </a:r>
          </a:p>
          <a:p>
            <a:pPr marL="2540" algn="just">
              <a:spcAft>
                <a:spcPts val="800"/>
              </a:spcAft>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r>
              <a:rPr lang="en-US" sz="1600" dirty="0">
                <a:solidFill>
                  <a:srgbClr val="000000"/>
                </a:solidFill>
                <a:latin typeface="ITC Avant Garde Std Bk" panose="020B0502020202020204" pitchFamily="34" charset="0"/>
                <a:cs typeface="Arial" panose="020B0604020202020204" pitchFamily="34" charset="0"/>
              </a:rPr>
              <a:t> </a:t>
            </a:r>
          </a:p>
        </p:txBody>
      </p:sp>
      <p:pic>
        <p:nvPicPr>
          <p:cNvPr id="5" name="Grafik 4">
            <a:extLst>
              <a:ext uri="{FF2B5EF4-FFF2-40B4-BE49-F238E27FC236}">
                <a16:creationId xmlns:a16="http://schemas.microsoft.com/office/drawing/2014/main" id="{B22DCDE5-3453-FE9D-3820-5A6DEFFDFF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3A6550AF-2EC4-217B-9EAC-FAB544E7F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5238BBFC-605F-2064-ED91-71F38CC8BA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Rectangle 2">
            <a:extLst>
              <a:ext uri="{FF2B5EF4-FFF2-40B4-BE49-F238E27FC236}">
                <a16:creationId xmlns:a16="http://schemas.microsoft.com/office/drawing/2014/main" id="{EF855F4D-6527-906A-1B5F-7728352AB601}"/>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Annex VIII</a:t>
            </a:r>
          </a:p>
        </p:txBody>
      </p:sp>
    </p:spTree>
    <p:extLst>
      <p:ext uri="{BB962C8B-B14F-4D97-AF65-F5344CB8AC3E}">
        <p14:creationId xmlns:p14="http://schemas.microsoft.com/office/powerpoint/2010/main" val="127788416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72ACF9F4-E859-DD62-185E-134ECCF6081F}"/>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13952" y="2450013"/>
            <a:ext cx="7924800" cy="3457357"/>
          </a:xfrm>
          <a:prstGeom prst="rect">
            <a:avLst/>
          </a:prstGeom>
          <a:noFill/>
        </p:spPr>
        <p:txBody>
          <a:bodyPr wrap="square" rtlCol="0">
            <a:spAutoFit/>
          </a:bodyPr>
          <a:lstStyle/>
          <a:p>
            <a:pPr algn="just"/>
            <a:r>
              <a:rPr lang="en-US" sz="1600" dirty="0">
                <a:latin typeface="ITC Avant Garde Std Bk" panose="020B0502020202020204" pitchFamily="34" charset="0"/>
                <a:ea typeface="Calibri" panose="020F0502020204030204" pitchFamily="34" charset="0"/>
                <a:cs typeface="Times New Roman" panose="02020603050405020304" pitchFamily="18" charset="0"/>
              </a:rPr>
              <a:t>Method for detecting leaking pumped liquid.</a:t>
            </a:r>
          </a:p>
          <a:p>
            <a:pPr algn="just">
              <a:lnSpc>
                <a:spcPct val="200000"/>
              </a:lnSpc>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Preliminary remark.</a:t>
            </a:r>
          </a:p>
          <a:p>
            <a:pPr algn="just">
              <a:spcAft>
                <a:spcPts val="800"/>
              </a:spcAft>
            </a:pPr>
            <a:endParaRPr lang="en-US"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According to Part 1 Section 11.4 TRFL, methods must be used for pipelines that can detect leaking fluids (leak detection). The detection of a leak also requires the location of the leak.</a:t>
            </a:r>
          </a:p>
          <a:p>
            <a:pPr algn="just">
              <a:spcAft>
                <a:spcPts val="800"/>
              </a:spcAft>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In this appendix, the term "leakage" refers to the pumped medium escaping from a leaking point (leak) and the term "leak" refers to the leaking point through which the pumped medium escapes (leakage).</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B22DCDE5-3453-FE9D-3820-5A6DEFFDFF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3A6550AF-2EC4-217B-9EAC-FAB544E7F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5238BBFC-605F-2064-ED91-71F38CC8BA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Rectangle 2">
            <a:extLst>
              <a:ext uri="{FF2B5EF4-FFF2-40B4-BE49-F238E27FC236}">
                <a16:creationId xmlns:a16="http://schemas.microsoft.com/office/drawing/2014/main" id="{EF855F4D-6527-906A-1B5F-7728352AB601}"/>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Annex VIII</a:t>
            </a:r>
          </a:p>
        </p:txBody>
      </p:sp>
    </p:spTree>
    <p:extLst>
      <p:ext uri="{BB962C8B-B14F-4D97-AF65-F5344CB8AC3E}">
        <p14:creationId xmlns:p14="http://schemas.microsoft.com/office/powerpoint/2010/main" val="275090966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Grafik 12" descr="Ein Bild, das Kunst, Grün, Licht enthält.&#10;&#10;Automatisch generierte Beschreibung">
            <a:extLst>
              <a:ext uri="{FF2B5EF4-FFF2-40B4-BE49-F238E27FC236}">
                <a16:creationId xmlns:a16="http://schemas.microsoft.com/office/drawing/2014/main" id="{6AFE49DE-143D-F27C-0158-B4861D7BAF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2" name="Textfeld 1"/>
          <p:cNvSpPr txBox="1"/>
          <p:nvPr/>
        </p:nvSpPr>
        <p:spPr>
          <a:xfrm>
            <a:off x="2113952" y="1832084"/>
            <a:ext cx="7924800" cy="1877437"/>
          </a:xfrm>
          <a:prstGeom prst="rect">
            <a:avLst/>
          </a:prstGeom>
          <a:noFill/>
        </p:spPr>
        <p:txBody>
          <a:bodyPr wrap="square" rtlCol="0">
            <a:spAutoFit/>
          </a:bodyPr>
          <a:lstStyle/>
          <a:p>
            <a:pPr algn="just">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Various requirements are placed on the methods for detecting leaking substances, including those relating to response sensitivity, reliability and accuracy.</a:t>
            </a:r>
          </a:p>
          <a:p>
            <a:pPr algn="just">
              <a:spcAft>
                <a:spcPts val="800"/>
              </a:spcAft>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marL="288290" indent="-285750" algn="just">
              <a:spcAft>
                <a:spcPts val="800"/>
              </a:spcAft>
              <a:buFontTx/>
              <a:buChar char="-"/>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r>
              <a:rPr lang="en-US" sz="1600" dirty="0">
                <a:solidFill>
                  <a:srgbClr val="000000"/>
                </a:solidFill>
                <a:latin typeface="ITC Avant Garde Std Bk" panose="020B0502020202020204" pitchFamily="34" charset="0"/>
                <a:cs typeface="Arial" panose="020B0604020202020204" pitchFamily="34" charset="0"/>
              </a:rPr>
              <a:t> </a:t>
            </a:r>
          </a:p>
        </p:txBody>
      </p:sp>
      <p:pic>
        <p:nvPicPr>
          <p:cNvPr id="5" name="Grafik 4">
            <a:extLst>
              <a:ext uri="{FF2B5EF4-FFF2-40B4-BE49-F238E27FC236}">
                <a16:creationId xmlns:a16="http://schemas.microsoft.com/office/drawing/2014/main" id="{B22DCDE5-3453-FE9D-3820-5A6DEFFDFF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3A6550AF-2EC4-217B-9EAC-FAB544E7F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5238BBFC-605F-2064-ED91-71F38CC8BA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Tree>
    <p:extLst>
      <p:ext uri="{BB962C8B-B14F-4D97-AF65-F5344CB8AC3E}">
        <p14:creationId xmlns:p14="http://schemas.microsoft.com/office/powerpoint/2010/main" val="12188610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BA7CB22D-E208-C2BF-377D-1086F58799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2" name="Textfeld 1"/>
          <p:cNvSpPr txBox="1"/>
          <p:nvPr/>
        </p:nvSpPr>
        <p:spPr>
          <a:xfrm>
            <a:off x="2113952" y="1832084"/>
            <a:ext cx="7924800" cy="2964914"/>
          </a:xfrm>
          <a:prstGeom prst="rect">
            <a:avLst/>
          </a:prstGeom>
          <a:noFill/>
        </p:spPr>
        <p:txBody>
          <a:bodyPr wrap="square" rtlCol="0">
            <a:spAutoFit/>
          </a:bodyPr>
          <a:lstStyle/>
          <a:p>
            <a:pPr algn="just">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Various requirements are placed on the methods for detecting leaking substances, including those relating to response sensitivity, reliability and accuracy.</a:t>
            </a:r>
          </a:p>
          <a:p>
            <a:pPr algn="just">
              <a:spcAft>
                <a:spcPts val="800"/>
              </a:spcAft>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marL="288290" indent="-285750" algn="just">
              <a:spcAft>
                <a:spcPts val="800"/>
              </a:spcAft>
              <a:buFont typeface="Arial" panose="020B0604020202020204" pitchFamily="34" charset="0"/>
              <a:buChar char="•"/>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 description of sensitivity includes both (a) the smallest detectable leakage (as volume or mass flow) and (b) response time until the leak is detected. Both characteristics can be summarized as the amount of leakage (as volume or mass) until the leak alarm is triggered.</a:t>
            </a:r>
          </a:p>
          <a:p>
            <a:pPr marL="288290" indent="-285750" algn="just">
              <a:spcAft>
                <a:spcPts val="800"/>
              </a:spcAft>
              <a:buFontTx/>
              <a:buChar char="-"/>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r>
              <a:rPr lang="en-US" sz="1600" dirty="0">
                <a:solidFill>
                  <a:srgbClr val="000000"/>
                </a:solidFill>
                <a:latin typeface="ITC Avant Garde Std Bk" panose="020B0502020202020204" pitchFamily="34" charset="0"/>
                <a:cs typeface="Arial" panose="020B0604020202020204" pitchFamily="34" charset="0"/>
              </a:rPr>
              <a:t> </a:t>
            </a:r>
          </a:p>
        </p:txBody>
      </p:sp>
      <p:pic>
        <p:nvPicPr>
          <p:cNvPr id="5" name="Grafik 4">
            <a:extLst>
              <a:ext uri="{FF2B5EF4-FFF2-40B4-BE49-F238E27FC236}">
                <a16:creationId xmlns:a16="http://schemas.microsoft.com/office/drawing/2014/main" id="{B22DCDE5-3453-FE9D-3820-5A6DEFFDFF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3A6550AF-2EC4-217B-9EAC-FAB544E7F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5238BBFC-605F-2064-ED91-71F38CC8BA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10" name="Ellipse 9">
            <a:extLst>
              <a:ext uri="{FF2B5EF4-FFF2-40B4-BE49-F238E27FC236}">
                <a16:creationId xmlns:a16="http://schemas.microsoft.com/office/drawing/2014/main" id="{09077873-3E63-8B40-BA42-B240A2C277C9}"/>
              </a:ext>
            </a:extLst>
          </p:cNvPr>
          <p:cNvSpPr/>
          <p:nvPr/>
        </p:nvSpPr>
        <p:spPr>
          <a:xfrm>
            <a:off x="2191348" y="3124200"/>
            <a:ext cx="94181" cy="94181"/>
          </a:xfrm>
          <a:prstGeom prst="ellipse">
            <a:avLst/>
          </a:prstGeom>
          <a:solidFill>
            <a:srgbClr val="38C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7510401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81C4FFB1-664D-399C-8E27-2E69A51ECA63}"/>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2" name="Textfeld 1"/>
          <p:cNvSpPr txBox="1"/>
          <p:nvPr/>
        </p:nvSpPr>
        <p:spPr>
          <a:xfrm>
            <a:off x="2113952" y="1832084"/>
            <a:ext cx="7924800" cy="4154984"/>
          </a:xfrm>
          <a:prstGeom prst="rect">
            <a:avLst/>
          </a:prstGeom>
          <a:noFill/>
        </p:spPr>
        <p:txBody>
          <a:bodyPr wrap="square" rtlCol="0">
            <a:spAutoFit/>
          </a:bodyPr>
          <a:lstStyle/>
          <a:p>
            <a:pPr algn="just">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Various requirements are placed on the methods for detecting leaking substances, including those relating to response sensitivity, reliability and accuracy.</a:t>
            </a:r>
          </a:p>
          <a:p>
            <a:pPr algn="just">
              <a:spcAft>
                <a:spcPts val="800"/>
              </a:spcAft>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marL="288290" indent="-285750" algn="just">
              <a:spcAft>
                <a:spcPts val="800"/>
              </a:spcAft>
              <a:buFont typeface="Arial" panose="020B0604020202020204" pitchFamily="34" charset="0"/>
              <a:buChar char="•"/>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 description of sensitivity includes both (a) the smallest detectable leakage (as volume or mass flow) and (b) response time until the leak is detected. Both characteristics can be summarized as the amount of leakage (as volume or mass) until the leak alarm is triggered.</a:t>
            </a:r>
          </a:p>
          <a:p>
            <a:pPr marL="288290" indent="-285750" algn="just">
              <a:spcAft>
                <a:spcPts val="800"/>
              </a:spcAft>
              <a:buFont typeface="Arial" panose="020B0604020202020204" pitchFamily="34" charset="0"/>
              <a:buChar char="•"/>
            </a:pPr>
            <a:endParaRPr lang="en-US" sz="1600" dirty="0">
              <a:latin typeface="ITC Avant Garde Std Bk" panose="020B0502020202020204" pitchFamily="34" charset="0"/>
              <a:ea typeface="Calibri" panose="020F0502020204030204" pitchFamily="34" charset="0"/>
              <a:cs typeface="Times New Roman" panose="02020603050405020304" pitchFamily="18" charset="0"/>
            </a:endParaRPr>
          </a:p>
          <a:p>
            <a:pPr marL="288290" indent="-285750" algn="just">
              <a:spcAft>
                <a:spcPts val="800"/>
              </a:spcAft>
              <a:buFont typeface="Arial" panose="020B0604020202020204" pitchFamily="34" charset="0"/>
              <a:buChar char="•"/>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When specifying the smallest detectable leakage, attention must be paid to the reliability of the leak detection, by avoiding both false alarms and missed leakages (leaks without alarms).</a:t>
            </a:r>
          </a:p>
          <a:p>
            <a:pPr marL="288290" indent="-285750" algn="just">
              <a:spcAft>
                <a:spcPts val="800"/>
              </a:spcAft>
              <a:buFontTx/>
              <a:buChar char="-"/>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r>
              <a:rPr lang="en-US" sz="1600" dirty="0">
                <a:solidFill>
                  <a:srgbClr val="000000"/>
                </a:solidFill>
                <a:latin typeface="ITC Avant Garde Std Bk" panose="020B0502020202020204" pitchFamily="34" charset="0"/>
                <a:cs typeface="Arial" panose="020B0604020202020204" pitchFamily="34" charset="0"/>
              </a:rPr>
              <a:t> </a:t>
            </a:r>
          </a:p>
        </p:txBody>
      </p:sp>
      <p:pic>
        <p:nvPicPr>
          <p:cNvPr id="5" name="Grafik 4">
            <a:extLst>
              <a:ext uri="{FF2B5EF4-FFF2-40B4-BE49-F238E27FC236}">
                <a16:creationId xmlns:a16="http://schemas.microsoft.com/office/drawing/2014/main" id="{B22DCDE5-3453-FE9D-3820-5A6DEFFDFF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3A6550AF-2EC4-217B-9EAC-FAB544E7F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5238BBFC-605F-2064-ED91-71F38CC8BA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10" name="Ellipse 9">
            <a:extLst>
              <a:ext uri="{FF2B5EF4-FFF2-40B4-BE49-F238E27FC236}">
                <a16:creationId xmlns:a16="http://schemas.microsoft.com/office/drawing/2014/main" id="{09077873-3E63-8B40-BA42-B240A2C277C9}"/>
              </a:ext>
            </a:extLst>
          </p:cNvPr>
          <p:cNvSpPr/>
          <p:nvPr/>
        </p:nvSpPr>
        <p:spPr>
          <a:xfrm>
            <a:off x="2191348" y="3124200"/>
            <a:ext cx="94181" cy="94181"/>
          </a:xfrm>
          <a:prstGeom prst="ellipse">
            <a:avLst/>
          </a:prstGeom>
          <a:solidFill>
            <a:srgbClr val="38C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8FBEC60C-B151-050F-840A-3E5777E085EF}"/>
              </a:ext>
            </a:extLst>
          </p:cNvPr>
          <p:cNvSpPr/>
          <p:nvPr/>
        </p:nvSpPr>
        <p:spPr>
          <a:xfrm>
            <a:off x="2191411" y="4536000"/>
            <a:ext cx="94181" cy="94181"/>
          </a:xfrm>
          <a:prstGeom prst="ellipse">
            <a:avLst/>
          </a:prstGeom>
          <a:solidFill>
            <a:srgbClr val="38C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1545392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AE2DC8A2-282C-533C-3D95-EDB4C4916025}"/>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2" name="Textfeld 1"/>
          <p:cNvSpPr txBox="1"/>
          <p:nvPr/>
        </p:nvSpPr>
        <p:spPr>
          <a:xfrm>
            <a:off x="2113952" y="1832084"/>
            <a:ext cx="7924800" cy="5098832"/>
          </a:xfrm>
          <a:prstGeom prst="rect">
            <a:avLst/>
          </a:prstGeom>
          <a:noFill/>
        </p:spPr>
        <p:txBody>
          <a:bodyPr wrap="square" rtlCol="0">
            <a:spAutoFit/>
          </a:bodyPr>
          <a:lstStyle/>
          <a:p>
            <a:pPr algn="just">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Various requirements are placed on the methods for detecting leaking substances, including those relating to response sensitivity, reliability and accuracy.</a:t>
            </a:r>
          </a:p>
          <a:p>
            <a:pPr algn="just">
              <a:spcAft>
                <a:spcPts val="800"/>
              </a:spcAft>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marL="288290" indent="-285750" algn="just">
              <a:spcAft>
                <a:spcPts val="800"/>
              </a:spcAft>
              <a:buFont typeface="Arial" panose="020B0604020202020204" pitchFamily="34" charset="0"/>
              <a:buChar char="•"/>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 description of sensitivity includes both (a) the smallest detectable leakage (as volume or mass flow) and (b) response time until the leak is detected. Both characteristics can be summarized as the amount of leakage (as volume or mass) until the leak alarm is triggered.</a:t>
            </a:r>
          </a:p>
          <a:p>
            <a:pPr marL="288290" indent="-285750" algn="just">
              <a:spcAft>
                <a:spcPts val="800"/>
              </a:spcAft>
              <a:buFont typeface="Arial" panose="020B0604020202020204" pitchFamily="34" charset="0"/>
              <a:buChar char="•"/>
            </a:pPr>
            <a:endParaRPr lang="en-US" sz="1600" dirty="0">
              <a:latin typeface="ITC Avant Garde Std Bk" panose="020B0502020202020204" pitchFamily="34" charset="0"/>
              <a:ea typeface="Calibri" panose="020F0502020204030204" pitchFamily="34" charset="0"/>
              <a:cs typeface="Times New Roman" panose="02020603050405020304" pitchFamily="18" charset="0"/>
            </a:endParaRPr>
          </a:p>
          <a:p>
            <a:pPr marL="288290" indent="-285750" algn="just">
              <a:spcAft>
                <a:spcPts val="800"/>
              </a:spcAft>
              <a:buFont typeface="Arial" panose="020B0604020202020204" pitchFamily="34" charset="0"/>
              <a:buChar char="•"/>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When specifying the smallest detectable leakage, attention must be paid to the reliability of the leak detection, by avoiding both false alarms and missed leakages (leaks without alarms).</a:t>
            </a:r>
          </a:p>
          <a:p>
            <a:pPr marL="2540" algn="just">
              <a:spcAft>
                <a:spcPts val="800"/>
              </a:spcAft>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marL="285750" indent="-285750" algn="just">
              <a:spcAft>
                <a:spcPts val="800"/>
              </a:spcAft>
              <a:buFont typeface="Arial" panose="020B0604020202020204" pitchFamily="34" charset="0"/>
              <a:buChar char="•"/>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Finally, leak detection methods must be sufficiently accurate when indicating the leak location. </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marL="288290" indent="-285750" algn="just">
              <a:spcAft>
                <a:spcPts val="800"/>
              </a:spcAft>
              <a:buFontTx/>
              <a:buChar char="-"/>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r>
              <a:rPr lang="en-US" sz="1600" dirty="0">
                <a:solidFill>
                  <a:srgbClr val="000000"/>
                </a:solidFill>
                <a:latin typeface="ITC Avant Garde Std Bk" panose="020B0502020202020204" pitchFamily="34" charset="0"/>
                <a:cs typeface="Arial" panose="020B0604020202020204" pitchFamily="34" charset="0"/>
              </a:rPr>
              <a:t> </a:t>
            </a:r>
          </a:p>
        </p:txBody>
      </p:sp>
      <p:pic>
        <p:nvPicPr>
          <p:cNvPr id="5" name="Grafik 4">
            <a:extLst>
              <a:ext uri="{FF2B5EF4-FFF2-40B4-BE49-F238E27FC236}">
                <a16:creationId xmlns:a16="http://schemas.microsoft.com/office/drawing/2014/main" id="{B22DCDE5-3453-FE9D-3820-5A6DEFFDFF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3A6550AF-2EC4-217B-9EAC-FAB544E7F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5238BBFC-605F-2064-ED91-71F38CC8BA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10" name="Ellipse 9">
            <a:extLst>
              <a:ext uri="{FF2B5EF4-FFF2-40B4-BE49-F238E27FC236}">
                <a16:creationId xmlns:a16="http://schemas.microsoft.com/office/drawing/2014/main" id="{09077873-3E63-8B40-BA42-B240A2C277C9}"/>
              </a:ext>
            </a:extLst>
          </p:cNvPr>
          <p:cNvSpPr/>
          <p:nvPr/>
        </p:nvSpPr>
        <p:spPr>
          <a:xfrm>
            <a:off x="2191348" y="3124200"/>
            <a:ext cx="94181" cy="94181"/>
          </a:xfrm>
          <a:prstGeom prst="ellipse">
            <a:avLst/>
          </a:prstGeom>
          <a:solidFill>
            <a:srgbClr val="38C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8FBEC60C-B151-050F-840A-3E5777E085EF}"/>
              </a:ext>
            </a:extLst>
          </p:cNvPr>
          <p:cNvSpPr/>
          <p:nvPr/>
        </p:nvSpPr>
        <p:spPr>
          <a:xfrm>
            <a:off x="2191411" y="4536000"/>
            <a:ext cx="94181" cy="94181"/>
          </a:xfrm>
          <a:prstGeom prst="ellipse">
            <a:avLst/>
          </a:prstGeom>
          <a:solidFill>
            <a:srgbClr val="38C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4F14F23C-E051-E7F6-FD85-F9B63F8F8540}"/>
              </a:ext>
            </a:extLst>
          </p:cNvPr>
          <p:cNvSpPr/>
          <p:nvPr/>
        </p:nvSpPr>
        <p:spPr>
          <a:xfrm>
            <a:off x="2191348" y="5715000"/>
            <a:ext cx="94181" cy="94181"/>
          </a:xfrm>
          <a:prstGeom prst="ellipse">
            <a:avLst/>
          </a:prstGeom>
          <a:solidFill>
            <a:srgbClr val="38C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3471845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9B49D31E-8526-25FB-79CA-BE936D7D11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14" name="Grafik 13">
            <a:extLst>
              <a:ext uri="{FF2B5EF4-FFF2-40B4-BE49-F238E27FC236}">
                <a16:creationId xmlns:a16="http://schemas.microsoft.com/office/drawing/2014/main" id="{94CEE22E-C105-C9A6-9A3D-4F08C8AEA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10" name="Grafik 9" descr="Ein Bild, das Kunst, Grün, Licht enthält.&#10;&#10;Automatisch generierte Beschreibung">
            <a:extLst>
              <a:ext uri="{FF2B5EF4-FFF2-40B4-BE49-F238E27FC236}">
                <a16:creationId xmlns:a16="http://schemas.microsoft.com/office/drawing/2014/main" id="{FC5102D4-6A7C-304B-7ECD-050BFF18D1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pic>
        <p:nvPicPr>
          <p:cNvPr id="12" name="Grafik 11" descr="Ein Bild, das Schrift, Symbol, Grafiken, Logo enthält.&#10;&#10;Automatisch generierte Beschreibung">
            <a:extLst>
              <a:ext uri="{FF2B5EF4-FFF2-40B4-BE49-F238E27FC236}">
                <a16:creationId xmlns:a16="http://schemas.microsoft.com/office/drawing/2014/main" id="{9874069F-6D37-E269-22D9-C2E5ACF730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16386" name="Rectangle 3"/>
          <p:cNvSpPr>
            <a:spLocks noGrp="1" noChangeArrowheads="1"/>
          </p:cNvSpPr>
          <p:nvPr>
            <p:ph type="body" idx="1"/>
          </p:nvPr>
        </p:nvSpPr>
        <p:spPr>
          <a:xfrm>
            <a:off x="2133600" y="1864816"/>
            <a:ext cx="8077200" cy="4840784"/>
          </a:xfrm>
        </p:spPr>
        <p:txBody>
          <a:bodyPr/>
          <a:lstStyle/>
          <a:p>
            <a:pPr algn="just" eaLnBrk="1" hangingPunct="1">
              <a:buFontTx/>
              <a:buNone/>
            </a:pPr>
            <a:endParaRPr lang="en-US" sz="2800" dirty="0">
              <a:latin typeface="Arial" charset="0"/>
            </a:endParaRPr>
          </a:p>
          <a:p>
            <a:pPr algn="just" eaLnBrk="1" hangingPunct="1">
              <a:buFontTx/>
              <a:buNone/>
            </a:pPr>
            <a:endParaRPr lang="en-US" sz="2800" dirty="0">
              <a:solidFill>
                <a:srgbClr val="FF0000"/>
              </a:solidFill>
              <a:latin typeface="Arial" charset="0"/>
            </a:endParaRPr>
          </a:p>
          <a:p>
            <a:pPr marL="0" indent="0" algn="just" eaLnBrk="1" hangingPunct="1">
              <a:buNone/>
            </a:pPr>
            <a:endParaRPr lang="en-US" sz="3000" dirty="0">
              <a:latin typeface="Arial" charset="0"/>
            </a:endParaRPr>
          </a:p>
        </p:txBody>
      </p:sp>
      <p:sp>
        <p:nvSpPr>
          <p:cNvPr id="2" name="Textfeld 1"/>
          <p:cNvSpPr txBox="1"/>
          <p:nvPr/>
        </p:nvSpPr>
        <p:spPr>
          <a:xfrm>
            <a:off x="2133600" y="2617201"/>
            <a:ext cx="8001000" cy="1881605"/>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There are many parameters that determine the quality and abilities of a leak detection technology. As there is no “one for all” system available that covers all requirements for the different operational modes and pipeline features, decisions must be made which technologies can be used and which combination leads to a maximum in safety and efficiency.</a:t>
            </a:r>
          </a:p>
          <a:p>
            <a:endParaRPr lang="en-US" dirty="0">
              <a:solidFill>
                <a:srgbClr val="000000"/>
              </a:solidFill>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C7296BBB-2381-1AEF-529B-93350D8E4E4E}"/>
              </a:ext>
            </a:extLst>
          </p:cNvPr>
          <p:cNvSpPr>
            <a:spLocks noGrp="1" noChangeArrowheads="1"/>
          </p:cNvSpPr>
          <p:nvPr>
            <p:ph type="title"/>
          </p:nvPr>
        </p:nvSpPr>
        <p:spPr>
          <a:xfrm>
            <a:off x="2132400" y="1219200"/>
            <a:ext cx="8001000" cy="1143000"/>
          </a:xfrm>
        </p:spPr>
        <p:txBody>
          <a:bodyPr/>
          <a:lstStyle/>
          <a:p>
            <a:pPr algn="l" eaLnBrk="1" hangingPunct="1">
              <a:defRPr/>
            </a:pPr>
            <a:r>
              <a:rPr lang="en-US" sz="4000" b="1" dirty="0" err="1">
                <a:solidFill>
                  <a:schemeClr val="tx1">
                    <a:lumMod val="65000"/>
                    <a:lumOff val="35000"/>
                  </a:schemeClr>
                </a:solidFill>
                <a:latin typeface="Arial" pitchFamily="34" charset="0"/>
                <a:cs typeface="Arial" pitchFamily="34" charset="0"/>
              </a:rPr>
              <a:t>Customised</a:t>
            </a:r>
            <a:r>
              <a:rPr lang="en-US" sz="4000" b="1" dirty="0">
                <a:solidFill>
                  <a:schemeClr val="tx1">
                    <a:lumMod val="65000"/>
                    <a:lumOff val="35000"/>
                  </a:schemeClr>
                </a:solidFill>
                <a:latin typeface="Arial" pitchFamily="34" charset="0"/>
                <a:cs typeface="Arial" pitchFamily="34" charset="0"/>
              </a:rPr>
              <a:t> solutions for custom requirements</a:t>
            </a:r>
          </a:p>
        </p:txBody>
      </p:sp>
    </p:spTree>
    <p:extLst>
      <p:ext uri="{BB962C8B-B14F-4D97-AF65-F5344CB8AC3E}">
        <p14:creationId xmlns:p14="http://schemas.microsoft.com/office/powerpoint/2010/main" val="285314578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Grafik 8" descr="Ein Bild, das Kunst, Grün, Licht enthält.&#10;&#10;Automatisch generierte Beschreibung">
            <a:extLst>
              <a:ext uri="{FF2B5EF4-FFF2-40B4-BE49-F238E27FC236}">
                <a16:creationId xmlns:a16="http://schemas.microsoft.com/office/drawing/2014/main" id="{E7B8CC1A-2730-F7ED-22D4-BD940D80A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13200" y="1832400"/>
            <a:ext cx="7924800" cy="1569660"/>
          </a:xfrm>
          <a:prstGeom prst="rect">
            <a:avLst/>
          </a:prstGeom>
          <a:noFill/>
        </p:spPr>
        <p:txBody>
          <a:bodyPr wrap="square" rtlCol="0">
            <a:spAutoFit/>
          </a:bodyPr>
          <a:lstStyle/>
          <a:p>
            <a:pPr algn="just"/>
            <a:r>
              <a:rPr lang="en-US" sz="1600" dirty="0">
                <a:latin typeface="ITC Avant Garde Std Bk" panose="020B0502020202020204" pitchFamily="34" charset="0"/>
                <a:ea typeface="Calibri" panose="020F0502020204030204" pitchFamily="34" charset="0"/>
                <a:cs typeface="Times New Roman" panose="02020603050405020304" pitchFamily="18" charset="0"/>
              </a:rPr>
              <a:t>The following is a list of methods that can be used to detect escaping pumped liquid (leakage), taking into account the boundary conditions and comments listed there. The use of methods other than those listed is possible if sensitivity, reliability and accuracy are equivalent. No generally valid values can be given for the response sensitivity of the individual methods. This essentially depends on the following influencing factors, for example.</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A1E72D49-DE98-0109-F119-0F56F19AE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6556052C-0BF1-30A9-E301-BC127CD733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8435F1DE-9828-F986-FFD8-CAFC589699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Tree>
    <p:extLst>
      <p:ext uri="{BB962C8B-B14F-4D97-AF65-F5344CB8AC3E}">
        <p14:creationId xmlns:p14="http://schemas.microsoft.com/office/powerpoint/2010/main" val="68942002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Grafik 9" descr="Ein Bild, das Kunst, Grün, Licht enthält.&#10;&#10;Automatisch generierte Beschreibung">
            <a:extLst>
              <a:ext uri="{FF2B5EF4-FFF2-40B4-BE49-F238E27FC236}">
                <a16:creationId xmlns:a16="http://schemas.microsoft.com/office/drawing/2014/main" id="{1D40EA21-92FE-11A0-7610-1BF40EDF76E1}"/>
              </a:ext>
            </a:extLst>
          </p:cNvPr>
          <p:cNvPicPr>
            <a:picLocks noChangeAspect="1"/>
          </p:cNvPicPr>
          <p:nvPr/>
        </p:nvPicPr>
        <p:blipFill>
          <a:blip r:embed="rId3" cstate="print">
            <a:alphaModFix amt="55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13200" y="1832400"/>
            <a:ext cx="7924800" cy="3080202"/>
          </a:xfrm>
          <a:prstGeom prst="rect">
            <a:avLst/>
          </a:prstGeom>
          <a:noFill/>
        </p:spPr>
        <p:txBody>
          <a:bodyPr wrap="square" rtlCol="0">
            <a:spAutoFit/>
          </a:bodyPr>
          <a:lstStyle/>
          <a:p>
            <a:pPr algn="just"/>
            <a:r>
              <a:rPr lang="en-US" sz="1600" dirty="0">
                <a:latin typeface="ITC Avant Garde Std Bk" panose="020B0502020202020204" pitchFamily="34" charset="0"/>
                <a:ea typeface="Calibri" panose="020F0502020204030204" pitchFamily="34" charset="0"/>
                <a:cs typeface="Times New Roman" panose="02020603050405020304" pitchFamily="18" charset="0"/>
              </a:rPr>
              <a:t>The following is a list of methods that can be used to detect escaping pumped liquid (leakage), taking into account the boundary conditions and comments listed there. The use of methods other than those listed is possible if sensitivity, reliability and accuracy are equivalent. No generally valid values can be given for the response sensitivity of the individual methods. This essentially depends on the following influencing factors, for example.</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marL="180340" indent="-180340">
              <a:lnSpc>
                <a:spcPct val="107000"/>
              </a:lnSpc>
              <a:spcAft>
                <a:spcPts val="800"/>
              </a:spcAft>
            </a:pPr>
            <a:endParaRPr lang="en-US" sz="1600" dirty="0">
              <a:latin typeface="ITC Avant Garde Std Bk" panose="020B050202020202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AutoNum type="alphaLcParenR"/>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Chemical and physical properties of the pumped media (for example, aggregate state in the pipeline system and on release, compressibility and viscosity of the pumped medium),</a:t>
            </a:r>
          </a:p>
          <a:p>
            <a:pPr>
              <a:lnSpc>
                <a:spcPct val="107000"/>
              </a:lnSpc>
              <a:spcAft>
                <a:spcPts val="800"/>
              </a:spcAft>
            </a:pPr>
            <a:endParaRPr lang="en-US" sz="1600" dirty="0">
              <a:latin typeface="ITC Avant Garde Std Bk" panose="020B0502020202020204" pitchFamily="34" charset="0"/>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A1E72D49-DE98-0109-F119-0F56F19AE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6556052C-0BF1-30A9-E301-BC127CD733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8435F1DE-9828-F986-FFD8-CAFC589699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Rechteck 7">
            <a:extLst>
              <a:ext uri="{FF2B5EF4-FFF2-40B4-BE49-F238E27FC236}">
                <a16:creationId xmlns:a16="http://schemas.microsoft.com/office/drawing/2014/main" id="{30194781-F091-0733-7482-FF3346004B1B}"/>
              </a:ext>
            </a:extLst>
          </p:cNvPr>
          <p:cNvSpPr/>
          <p:nvPr/>
        </p:nvSpPr>
        <p:spPr>
          <a:xfrm>
            <a:off x="2350044" y="3657600"/>
            <a:ext cx="77112" cy="381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F69577CC-F3C8-7A1E-09E3-DF628EF49E14}"/>
              </a:ext>
            </a:extLst>
          </p:cNvPr>
          <p:cNvSpPr/>
          <p:nvPr/>
        </p:nvSpPr>
        <p:spPr>
          <a:xfrm>
            <a:off x="1975617" y="3609299"/>
            <a:ext cx="482361" cy="477601"/>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pic>
        <p:nvPicPr>
          <p:cNvPr id="20" name="Grafik 19" descr="Marke 1 mit einfarbiger Füllung">
            <a:extLst>
              <a:ext uri="{FF2B5EF4-FFF2-40B4-BE49-F238E27FC236}">
                <a16:creationId xmlns:a16="http://schemas.microsoft.com/office/drawing/2014/main" id="{343952BA-FC58-30F1-DACE-23576E4C0F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56577" y="3637199"/>
            <a:ext cx="401401" cy="401401"/>
          </a:xfrm>
          <a:prstGeom prst="rect">
            <a:avLst/>
          </a:prstGeom>
        </p:spPr>
      </p:pic>
    </p:spTree>
    <p:extLst>
      <p:ext uri="{BB962C8B-B14F-4D97-AF65-F5344CB8AC3E}">
        <p14:creationId xmlns:p14="http://schemas.microsoft.com/office/powerpoint/2010/main" val="353629969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Grafik 21" descr="Ein Bild, das Kunst, Grün, Licht enthält.&#10;&#10;Automatisch generierte Beschreibung">
            <a:extLst>
              <a:ext uri="{FF2B5EF4-FFF2-40B4-BE49-F238E27FC236}">
                <a16:creationId xmlns:a16="http://schemas.microsoft.com/office/drawing/2014/main" id="{F15FF4F5-9F0A-1E2A-64F9-F7CF57A84C2C}"/>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13200" y="1832400"/>
            <a:ext cx="7924800" cy="3709734"/>
          </a:xfrm>
          <a:prstGeom prst="rect">
            <a:avLst/>
          </a:prstGeom>
          <a:noFill/>
        </p:spPr>
        <p:txBody>
          <a:bodyPr wrap="square" rtlCol="0">
            <a:spAutoFit/>
          </a:bodyPr>
          <a:lstStyle/>
          <a:p>
            <a:pPr algn="just"/>
            <a:r>
              <a:rPr lang="en-US" sz="1600" dirty="0">
                <a:latin typeface="ITC Avant Garde Std Bk" panose="020B0502020202020204" pitchFamily="34" charset="0"/>
                <a:ea typeface="Calibri" panose="020F0502020204030204" pitchFamily="34" charset="0"/>
                <a:cs typeface="Times New Roman" panose="02020603050405020304" pitchFamily="18" charset="0"/>
              </a:rPr>
              <a:t>The following is a list of methods that can be used to detect escaping pumped liquid (leakage), taking into account the boundary conditions and comments listed there. The use of methods other than those listed is possible if sensitivity, reliability and accuracy are equivalent. No generally valid values can be given for the response sensitivity of the individual methods. This essentially depends on the following influencing factors, for example.</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marL="180340" indent="-180340">
              <a:lnSpc>
                <a:spcPct val="107000"/>
              </a:lnSpc>
              <a:spcAft>
                <a:spcPts val="800"/>
              </a:spcAft>
            </a:pPr>
            <a:endParaRPr lang="en-US" sz="1600" dirty="0">
              <a:latin typeface="ITC Avant Garde Std Bk" panose="020B050202020202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AutoNum type="alphaLcParenR"/>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Chemical and physical properties of the pumped media (for example, aggregate state in the pipeline system and on release, compressibility and viscosity of the pumped medium),</a:t>
            </a:r>
          </a:p>
          <a:p>
            <a:pPr marL="342900" indent="-342900">
              <a:lnSpc>
                <a:spcPct val="107000"/>
              </a:lnSpc>
              <a:spcAft>
                <a:spcPts val="800"/>
              </a:spcAft>
              <a:buAutoNum type="alphaLcParenR"/>
            </a:pPr>
            <a:endParaRPr lang="en-US" sz="1600" dirty="0">
              <a:latin typeface="ITC Avant Garde Std Bk" panose="020B050202020202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AutoNum type="alphaLcParenR"/>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Type of pipeline system (e.g. only one pipeline from A to B, interconnected, ring or network system, length and diameter of the pipeline or pipelines),</a:t>
            </a:r>
          </a:p>
        </p:txBody>
      </p:sp>
      <p:pic>
        <p:nvPicPr>
          <p:cNvPr id="5" name="Grafik 4">
            <a:extLst>
              <a:ext uri="{FF2B5EF4-FFF2-40B4-BE49-F238E27FC236}">
                <a16:creationId xmlns:a16="http://schemas.microsoft.com/office/drawing/2014/main" id="{A1E72D49-DE98-0109-F119-0F56F19AE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6556052C-0BF1-30A9-E301-BC127CD733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8435F1DE-9828-F986-FFD8-CAFC589699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3" name="Rechteck 2">
            <a:extLst>
              <a:ext uri="{FF2B5EF4-FFF2-40B4-BE49-F238E27FC236}">
                <a16:creationId xmlns:a16="http://schemas.microsoft.com/office/drawing/2014/main" id="{9ACE3E43-9189-8683-51FC-FC046FC04BE7}"/>
              </a:ext>
            </a:extLst>
          </p:cNvPr>
          <p:cNvSpPr/>
          <p:nvPr/>
        </p:nvSpPr>
        <p:spPr>
          <a:xfrm>
            <a:off x="2350044" y="3657600"/>
            <a:ext cx="77112" cy="381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E06214E4-D934-B6B1-6344-69CCCC44F18C}"/>
              </a:ext>
            </a:extLst>
          </p:cNvPr>
          <p:cNvSpPr/>
          <p:nvPr/>
        </p:nvSpPr>
        <p:spPr>
          <a:xfrm>
            <a:off x="2344044" y="4884600"/>
            <a:ext cx="77112" cy="381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E59E456B-0BAF-817F-7618-47440DA74DAC}"/>
              </a:ext>
            </a:extLst>
          </p:cNvPr>
          <p:cNvSpPr/>
          <p:nvPr/>
        </p:nvSpPr>
        <p:spPr>
          <a:xfrm>
            <a:off x="1975617" y="3609299"/>
            <a:ext cx="482361" cy="477601"/>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pic>
        <p:nvPicPr>
          <p:cNvPr id="12" name="Grafik 11" descr="Marke 1 mit einfarbiger Füllung">
            <a:extLst>
              <a:ext uri="{FF2B5EF4-FFF2-40B4-BE49-F238E27FC236}">
                <a16:creationId xmlns:a16="http://schemas.microsoft.com/office/drawing/2014/main" id="{28ED5DE9-3965-A0C2-5CAE-83DFCCAB0A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56577" y="3637199"/>
            <a:ext cx="401401" cy="401401"/>
          </a:xfrm>
          <a:prstGeom prst="rect">
            <a:avLst/>
          </a:prstGeom>
        </p:spPr>
      </p:pic>
      <p:sp>
        <p:nvSpPr>
          <p:cNvPr id="15" name="Rechteck 14">
            <a:extLst>
              <a:ext uri="{FF2B5EF4-FFF2-40B4-BE49-F238E27FC236}">
                <a16:creationId xmlns:a16="http://schemas.microsoft.com/office/drawing/2014/main" id="{7B4EC080-A271-26AD-8262-E92D360267F9}"/>
              </a:ext>
            </a:extLst>
          </p:cNvPr>
          <p:cNvSpPr/>
          <p:nvPr/>
        </p:nvSpPr>
        <p:spPr>
          <a:xfrm>
            <a:off x="1982540" y="4849883"/>
            <a:ext cx="482361" cy="477601"/>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pic>
        <p:nvPicPr>
          <p:cNvPr id="14" name="Grafik 13" descr="Abzeichen mit einfarbiger Füllung">
            <a:extLst>
              <a:ext uri="{FF2B5EF4-FFF2-40B4-BE49-F238E27FC236}">
                <a16:creationId xmlns:a16="http://schemas.microsoft.com/office/drawing/2014/main" id="{56008CCF-1421-4E26-551E-87C28B83C0D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49653" y="4867476"/>
            <a:ext cx="415248" cy="415248"/>
          </a:xfrm>
          <a:prstGeom prst="rect">
            <a:avLst/>
          </a:prstGeom>
        </p:spPr>
      </p:pic>
    </p:spTree>
    <p:extLst>
      <p:ext uri="{BB962C8B-B14F-4D97-AF65-F5344CB8AC3E}">
        <p14:creationId xmlns:p14="http://schemas.microsoft.com/office/powerpoint/2010/main" val="308822245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Grafik 23" descr="Ein Bild, das Kunst, Grün, Licht enthält.&#10;&#10;Automatisch generierte Beschreibung">
            <a:extLst>
              <a:ext uri="{FF2B5EF4-FFF2-40B4-BE49-F238E27FC236}">
                <a16:creationId xmlns:a16="http://schemas.microsoft.com/office/drawing/2014/main" id="{81D9FF77-FC80-6C74-03FA-D07E7BF7DA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13200" y="1832400"/>
            <a:ext cx="7924800" cy="2227148"/>
          </a:xfrm>
          <a:prstGeom prst="rect">
            <a:avLst/>
          </a:prstGeom>
          <a:noFill/>
        </p:spPr>
        <p:txBody>
          <a:bodyPr wrap="square" rtlCol="0">
            <a:spAutoFit/>
          </a:bodyPr>
          <a:lstStyle/>
          <a:p>
            <a:pPr marL="342900" indent="-342900">
              <a:lnSpc>
                <a:spcPct val="107000"/>
              </a:lnSpc>
              <a:spcAft>
                <a:spcPts val="800"/>
              </a:spcAft>
              <a:buAutoNum type="alphaLcParenR"/>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Type of pipeline operation (e.g. changes in pressure, volume, temperature;    simultaneous or staggered withdrawal and injection at one or more points, reversal of the direction of flow in the pipeline or in parts of a pipeline system)</a:t>
            </a:r>
          </a:p>
          <a:p>
            <a:pPr marL="342900" indent="-342900">
              <a:lnSpc>
                <a:spcPct val="107000"/>
              </a:lnSpc>
              <a:spcAft>
                <a:spcPts val="800"/>
              </a:spcAft>
              <a:buAutoNum type="alphaLcParenR"/>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marL="288290" indent="-285750" algn="just">
              <a:lnSpc>
                <a:spcPct val="107000"/>
              </a:lnSpc>
              <a:spcAft>
                <a:spcPts val="800"/>
              </a:spcAft>
              <a:buFontTx/>
              <a:buChar char="-"/>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r>
              <a:rPr lang="en-US" sz="1600" dirty="0">
                <a:solidFill>
                  <a:srgbClr val="000000"/>
                </a:solidFill>
                <a:latin typeface="ITC Avant Garde Std Bk" panose="020B0502020202020204" pitchFamily="34" charset="0"/>
                <a:cs typeface="Arial" panose="020B0604020202020204" pitchFamily="34" charset="0"/>
              </a:rPr>
              <a:t> </a:t>
            </a:r>
          </a:p>
        </p:txBody>
      </p:sp>
      <p:pic>
        <p:nvPicPr>
          <p:cNvPr id="5" name="Grafik 4">
            <a:extLst>
              <a:ext uri="{FF2B5EF4-FFF2-40B4-BE49-F238E27FC236}">
                <a16:creationId xmlns:a16="http://schemas.microsoft.com/office/drawing/2014/main" id="{A1E72D49-DE98-0109-F119-0F56F19AE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6556052C-0BF1-30A9-E301-BC127CD733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8435F1DE-9828-F986-FFD8-CAFC589699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Ellipse 7">
            <a:extLst>
              <a:ext uri="{FF2B5EF4-FFF2-40B4-BE49-F238E27FC236}">
                <a16:creationId xmlns:a16="http://schemas.microsoft.com/office/drawing/2014/main" id="{950CC275-18B3-5307-6FF7-962B18221A9F}"/>
              </a:ext>
            </a:extLst>
          </p:cNvPr>
          <p:cNvSpPr/>
          <p:nvPr/>
        </p:nvSpPr>
        <p:spPr>
          <a:xfrm>
            <a:off x="2113200" y="1832400"/>
            <a:ext cx="401400" cy="3996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B4D92987-3C49-7AB6-ECE2-8C5F2F8AFDF7}"/>
              </a:ext>
            </a:extLst>
          </p:cNvPr>
          <p:cNvSpPr/>
          <p:nvPr/>
        </p:nvSpPr>
        <p:spPr>
          <a:xfrm>
            <a:off x="2350044" y="1832074"/>
            <a:ext cx="77112" cy="381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965FDED4-EA20-603A-AB40-B91CA24674AD}"/>
              </a:ext>
            </a:extLst>
          </p:cNvPr>
          <p:cNvSpPr/>
          <p:nvPr/>
        </p:nvSpPr>
        <p:spPr>
          <a:xfrm>
            <a:off x="2113200" y="3340433"/>
            <a:ext cx="401400" cy="3996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469A648B-BA4C-2536-DBAE-DCD7BAB74A88}"/>
              </a:ext>
            </a:extLst>
          </p:cNvPr>
          <p:cNvSpPr/>
          <p:nvPr/>
        </p:nvSpPr>
        <p:spPr>
          <a:xfrm>
            <a:off x="2107200" y="4064335"/>
            <a:ext cx="401400" cy="3996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ECE9D04C-DB18-3C6E-C5C5-6307E2DBA394}"/>
              </a:ext>
            </a:extLst>
          </p:cNvPr>
          <p:cNvSpPr txBox="1"/>
          <p:nvPr/>
        </p:nvSpPr>
        <p:spPr>
          <a:xfrm>
            <a:off x="2102400" y="4064335"/>
            <a:ext cx="266724" cy="704616"/>
          </a:xfrm>
          <a:prstGeom prst="rect">
            <a:avLst/>
          </a:prstGeom>
          <a:noFill/>
        </p:spPr>
        <p:txBody>
          <a:bodyPr wrap="square" rtlCol="0">
            <a:spAutoFit/>
          </a:bodyPr>
          <a:lstStyle/>
          <a:p>
            <a:pPr marL="2540" algn="just">
              <a:lnSpc>
                <a:spcPct val="107000"/>
              </a:lnSpc>
              <a:spcAft>
                <a:spcPts val="800"/>
              </a:spcAft>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r>
              <a:rPr lang="en-US" sz="1600" dirty="0">
                <a:solidFill>
                  <a:srgbClr val="000000"/>
                </a:solidFill>
                <a:latin typeface="ITC Avant Garde Std Bk" panose="020B0502020202020204" pitchFamily="34" charset="0"/>
                <a:cs typeface="Arial" panose="020B0604020202020204" pitchFamily="34" charset="0"/>
              </a:rPr>
              <a:t> </a:t>
            </a:r>
          </a:p>
        </p:txBody>
      </p:sp>
      <p:sp>
        <p:nvSpPr>
          <p:cNvPr id="17" name="Ellipse 16">
            <a:extLst>
              <a:ext uri="{FF2B5EF4-FFF2-40B4-BE49-F238E27FC236}">
                <a16:creationId xmlns:a16="http://schemas.microsoft.com/office/drawing/2014/main" id="{FFB4BAF1-3F8D-3B47-FE69-5E712DC74BCE}"/>
              </a:ext>
            </a:extLst>
          </p:cNvPr>
          <p:cNvSpPr/>
          <p:nvPr/>
        </p:nvSpPr>
        <p:spPr>
          <a:xfrm>
            <a:off x="1006260" y="2184820"/>
            <a:ext cx="401400" cy="3996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descr="Marke 3 mit einfarbiger Füllung">
            <a:extLst>
              <a:ext uri="{FF2B5EF4-FFF2-40B4-BE49-F238E27FC236}">
                <a16:creationId xmlns:a16="http://schemas.microsoft.com/office/drawing/2014/main" id="{48C2E9FB-0BF5-8B3E-60B5-C0163E8577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54916" y="1825465"/>
            <a:ext cx="401402" cy="401402"/>
          </a:xfrm>
          <a:prstGeom prst="rect">
            <a:avLst/>
          </a:prstGeom>
        </p:spPr>
      </p:pic>
    </p:spTree>
    <p:extLst>
      <p:ext uri="{BB962C8B-B14F-4D97-AF65-F5344CB8AC3E}">
        <p14:creationId xmlns:p14="http://schemas.microsoft.com/office/powerpoint/2010/main" val="403470691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87B312D6-E628-8611-7C4B-6FFB102194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13200" y="1832400"/>
            <a:ext cx="7924800" cy="2959272"/>
          </a:xfrm>
          <a:prstGeom prst="rect">
            <a:avLst/>
          </a:prstGeom>
          <a:noFill/>
        </p:spPr>
        <p:txBody>
          <a:bodyPr wrap="square" rtlCol="0">
            <a:spAutoFit/>
          </a:bodyPr>
          <a:lstStyle/>
          <a:p>
            <a:pPr marL="342900" indent="-342900">
              <a:lnSpc>
                <a:spcPct val="107000"/>
              </a:lnSpc>
              <a:spcAft>
                <a:spcPts val="800"/>
              </a:spcAft>
              <a:buAutoNum type="alphaLcParenR"/>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Type of pipeline operation (e.g. changes in pressure, volume, temperature;    simultaneous or staggered withdrawal and injection at one or more points, reversal of the direction of flow in the pipeline or in parts of a pipeline system)</a:t>
            </a:r>
          </a:p>
          <a:p>
            <a:pPr marL="342900" indent="-342900">
              <a:lnSpc>
                <a:spcPct val="107000"/>
              </a:lnSpc>
              <a:spcAft>
                <a:spcPts val="800"/>
              </a:spcAft>
              <a:buAutoNum type="alphaLcParenR"/>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AutoNum type="alphaLcParenR"/>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 type of flow in the pipeline (e.g. single-phase or multi-phase flow) and</a:t>
            </a:r>
          </a:p>
          <a:p>
            <a:pPr marL="342900" indent="-342900">
              <a:lnSpc>
                <a:spcPct val="107000"/>
              </a:lnSpc>
              <a:spcAft>
                <a:spcPts val="800"/>
              </a:spcAft>
              <a:buAutoNum type="alphaLcParenR"/>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marL="288290" indent="-285750" algn="just">
              <a:lnSpc>
                <a:spcPct val="107000"/>
              </a:lnSpc>
              <a:spcAft>
                <a:spcPts val="800"/>
              </a:spcAft>
              <a:buFontTx/>
              <a:buChar char="-"/>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r>
              <a:rPr lang="en-US" sz="1600" dirty="0">
                <a:solidFill>
                  <a:srgbClr val="000000"/>
                </a:solidFill>
                <a:latin typeface="ITC Avant Garde Std Bk" panose="020B0502020202020204" pitchFamily="34" charset="0"/>
                <a:cs typeface="Arial" panose="020B0604020202020204" pitchFamily="34" charset="0"/>
              </a:rPr>
              <a:t> </a:t>
            </a:r>
          </a:p>
        </p:txBody>
      </p:sp>
      <p:pic>
        <p:nvPicPr>
          <p:cNvPr id="5" name="Grafik 4">
            <a:extLst>
              <a:ext uri="{FF2B5EF4-FFF2-40B4-BE49-F238E27FC236}">
                <a16:creationId xmlns:a16="http://schemas.microsoft.com/office/drawing/2014/main" id="{A1E72D49-DE98-0109-F119-0F56F19AE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6556052C-0BF1-30A9-E301-BC127CD733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8435F1DE-9828-F986-FFD8-CAFC589699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Ellipse 7">
            <a:extLst>
              <a:ext uri="{FF2B5EF4-FFF2-40B4-BE49-F238E27FC236}">
                <a16:creationId xmlns:a16="http://schemas.microsoft.com/office/drawing/2014/main" id="{950CC275-18B3-5307-6FF7-962B18221A9F}"/>
              </a:ext>
            </a:extLst>
          </p:cNvPr>
          <p:cNvSpPr/>
          <p:nvPr/>
        </p:nvSpPr>
        <p:spPr>
          <a:xfrm>
            <a:off x="2113200" y="1832400"/>
            <a:ext cx="401400" cy="3996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B4D92987-3C49-7AB6-ECE2-8C5F2F8AFDF7}"/>
              </a:ext>
            </a:extLst>
          </p:cNvPr>
          <p:cNvSpPr/>
          <p:nvPr/>
        </p:nvSpPr>
        <p:spPr>
          <a:xfrm>
            <a:off x="2350044" y="1832074"/>
            <a:ext cx="77112" cy="381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965FDED4-EA20-603A-AB40-B91CA24674AD}"/>
              </a:ext>
            </a:extLst>
          </p:cNvPr>
          <p:cNvSpPr/>
          <p:nvPr/>
        </p:nvSpPr>
        <p:spPr>
          <a:xfrm>
            <a:off x="2113200" y="3340433"/>
            <a:ext cx="401400" cy="3996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469A648B-BA4C-2536-DBAE-DCD7BAB74A88}"/>
              </a:ext>
            </a:extLst>
          </p:cNvPr>
          <p:cNvSpPr/>
          <p:nvPr/>
        </p:nvSpPr>
        <p:spPr>
          <a:xfrm>
            <a:off x="2107200" y="4064335"/>
            <a:ext cx="401400" cy="3996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ECE9D04C-DB18-3C6E-C5C5-6307E2DBA394}"/>
              </a:ext>
            </a:extLst>
          </p:cNvPr>
          <p:cNvSpPr txBox="1"/>
          <p:nvPr/>
        </p:nvSpPr>
        <p:spPr>
          <a:xfrm>
            <a:off x="2102400" y="4064335"/>
            <a:ext cx="266724" cy="704616"/>
          </a:xfrm>
          <a:prstGeom prst="rect">
            <a:avLst/>
          </a:prstGeom>
          <a:noFill/>
        </p:spPr>
        <p:txBody>
          <a:bodyPr wrap="square" rtlCol="0">
            <a:spAutoFit/>
          </a:bodyPr>
          <a:lstStyle/>
          <a:p>
            <a:pPr marL="2540" algn="just">
              <a:lnSpc>
                <a:spcPct val="107000"/>
              </a:lnSpc>
              <a:spcAft>
                <a:spcPts val="800"/>
              </a:spcAft>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r>
              <a:rPr lang="en-US" sz="1600" dirty="0">
                <a:solidFill>
                  <a:srgbClr val="000000"/>
                </a:solidFill>
                <a:latin typeface="ITC Avant Garde Std Bk" panose="020B0502020202020204" pitchFamily="34" charset="0"/>
                <a:cs typeface="Arial" panose="020B0604020202020204" pitchFamily="34" charset="0"/>
              </a:rPr>
              <a:t> </a:t>
            </a:r>
          </a:p>
        </p:txBody>
      </p:sp>
      <p:sp>
        <p:nvSpPr>
          <p:cNvPr id="17" name="Ellipse 16">
            <a:extLst>
              <a:ext uri="{FF2B5EF4-FFF2-40B4-BE49-F238E27FC236}">
                <a16:creationId xmlns:a16="http://schemas.microsoft.com/office/drawing/2014/main" id="{FFB4BAF1-3F8D-3B47-FE69-5E712DC74BCE}"/>
              </a:ext>
            </a:extLst>
          </p:cNvPr>
          <p:cNvSpPr/>
          <p:nvPr/>
        </p:nvSpPr>
        <p:spPr>
          <a:xfrm>
            <a:off x="1006260" y="2184820"/>
            <a:ext cx="401400" cy="3996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descr="Marke 3 mit einfarbiger Füllung">
            <a:extLst>
              <a:ext uri="{FF2B5EF4-FFF2-40B4-BE49-F238E27FC236}">
                <a16:creationId xmlns:a16="http://schemas.microsoft.com/office/drawing/2014/main" id="{48C2E9FB-0BF5-8B3E-60B5-C0163E8577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54916" y="1825465"/>
            <a:ext cx="401402" cy="401402"/>
          </a:xfrm>
          <a:prstGeom prst="rect">
            <a:avLst/>
          </a:prstGeom>
        </p:spPr>
      </p:pic>
      <p:pic>
        <p:nvPicPr>
          <p:cNvPr id="22" name="Grafik 21" descr="Marke 4 mit einfarbiger Füllung">
            <a:extLst>
              <a:ext uri="{FF2B5EF4-FFF2-40B4-BE49-F238E27FC236}">
                <a16:creationId xmlns:a16="http://schemas.microsoft.com/office/drawing/2014/main" id="{386A37AD-EE88-4FBD-1A19-5DFED9BB70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90410" y="3309664"/>
            <a:ext cx="401402" cy="401402"/>
          </a:xfrm>
          <a:prstGeom prst="rect">
            <a:avLst/>
          </a:prstGeom>
        </p:spPr>
      </p:pic>
    </p:spTree>
    <p:extLst>
      <p:ext uri="{BB962C8B-B14F-4D97-AF65-F5344CB8AC3E}">
        <p14:creationId xmlns:p14="http://schemas.microsoft.com/office/powerpoint/2010/main" val="202002653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98BA2145-39E1-9B2B-D628-5D0FA4E13FC9}"/>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13200" y="1832400"/>
            <a:ext cx="7924800" cy="3325334"/>
          </a:xfrm>
          <a:prstGeom prst="rect">
            <a:avLst/>
          </a:prstGeom>
          <a:noFill/>
        </p:spPr>
        <p:txBody>
          <a:bodyPr wrap="square" rtlCol="0">
            <a:spAutoFit/>
          </a:bodyPr>
          <a:lstStyle/>
          <a:p>
            <a:pPr marL="342900" indent="-342900">
              <a:lnSpc>
                <a:spcPct val="107000"/>
              </a:lnSpc>
              <a:spcAft>
                <a:spcPts val="800"/>
              </a:spcAft>
              <a:buAutoNum type="alphaLcParenR"/>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Type of pipeline operation (e.g. changes in pressure, volume, temperature;    simultaneous or staggered withdrawal and injection at one or more points, reversal of the direction of flow in the pipeline or in parts of a pipeline system)</a:t>
            </a:r>
          </a:p>
          <a:p>
            <a:pPr marL="342900" indent="-342900">
              <a:lnSpc>
                <a:spcPct val="107000"/>
              </a:lnSpc>
              <a:spcAft>
                <a:spcPts val="800"/>
              </a:spcAft>
              <a:buAutoNum type="alphaLcParenR"/>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AutoNum type="alphaLcParenR"/>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 type of flow in the pipeline (e.g. single-phase or multi-phase flow) and</a:t>
            </a:r>
          </a:p>
          <a:p>
            <a:pPr marL="342900" indent="-342900">
              <a:lnSpc>
                <a:spcPct val="107000"/>
              </a:lnSpc>
              <a:spcAft>
                <a:spcPts val="800"/>
              </a:spcAft>
              <a:buAutoNum type="alphaLcParenR"/>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AutoNum type="alphaLcParenR"/>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Type and scope of the measuring equipment and quality of the signals</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marL="288290" indent="-285750" algn="just">
              <a:lnSpc>
                <a:spcPct val="107000"/>
              </a:lnSpc>
              <a:spcAft>
                <a:spcPts val="800"/>
              </a:spcAft>
              <a:buFontTx/>
              <a:buChar char="-"/>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r>
              <a:rPr lang="en-US" sz="1600" dirty="0">
                <a:solidFill>
                  <a:srgbClr val="000000"/>
                </a:solidFill>
                <a:latin typeface="ITC Avant Garde Std Bk" panose="020B0502020202020204" pitchFamily="34" charset="0"/>
                <a:cs typeface="Arial" panose="020B0604020202020204" pitchFamily="34" charset="0"/>
              </a:rPr>
              <a:t> </a:t>
            </a:r>
          </a:p>
        </p:txBody>
      </p:sp>
      <p:pic>
        <p:nvPicPr>
          <p:cNvPr id="5" name="Grafik 4">
            <a:extLst>
              <a:ext uri="{FF2B5EF4-FFF2-40B4-BE49-F238E27FC236}">
                <a16:creationId xmlns:a16="http://schemas.microsoft.com/office/drawing/2014/main" id="{A1E72D49-DE98-0109-F119-0F56F19AE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6556052C-0BF1-30A9-E301-BC127CD733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8435F1DE-9828-F986-FFD8-CAFC589699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Ellipse 7">
            <a:extLst>
              <a:ext uri="{FF2B5EF4-FFF2-40B4-BE49-F238E27FC236}">
                <a16:creationId xmlns:a16="http://schemas.microsoft.com/office/drawing/2014/main" id="{950CC275-18B3-5307-6FF7-962B18221A9F}"/>
              </a:ext>
            </a:extLst>
          </p:cNvPr>
          <p:cNvSpPr/>
          <p:nvPr/>
        </p:nvSpPr>
        <p:spPr>
          <a:xfrm>
            <a:off x="2113200" y="1832400"/>
            <a:ext cx="401400" cy="3996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B4D92987-3C49-7AB6-ECE2-8C5F2F8AFDF7}"/>
              </a:ext>
            </a:extLst>
          </p:cNvPr>
          <p:cNvSpPr/>
          <p:nvPr/>
        </p:nvSpPr>
        <p:spPr>
          <a:xfrm>
            <a:off x="2350044" y="1832074"/>
            <a:ext cx="77112" cy="381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965FDED4-EA20-603A-AB40-B91CA24674AD}"/>
              </a:ext>
            </a:extLst>
          </p:cNvPr>
          <p:cNvSpPr/>
          <p:nvPr/>
        </p:nvSpPr>
        <p:spPr>
          <a:xfrm>
            <a:off x="2113200" y="3340433"/>
            <a:ext cx="401400" cy="3996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469A648B-BA4C-2536-DBAE-DCD7BAB74A88}"/>
              </a:ext>
            </a:extLst>
          </p:cNvPr>
          <p:cNvSpPr/>
          <p:nvPr/>
        </p:nvSpPr>
        <p:spPr>
          <a:xfrm>
            <a:off x="2107200" y="4064335"/>
            <a:ext cx="401400" cy="3996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ECE9D04C-DB18-3C6E-C5C5-6307E2DBA394}"/>
              </a:ext>
            </a:extLst>
          </p:cNvPr>
          <p:cNvSpPr txBox="1"/>
          <p:nvPr/>
        </p:nvSpPr>
        <p:spPr>
          <a:xfrm>
            <a:off x="2102400" y="4064335"/>
            <a:ext cx="266724" cy="704616"/>
          </a:xfrm>
          <a:prstGeom prst="rect">
            <a:avLst/>
          </a:prstGeom>
          <a:noFill/>
        </p:spPr>
        <p:txBody>
          <a:bodyPr wrap="square" rtlCol="0">
            <a:spAutoFit/>
          </a:bodyPr>
          <a:lstStyle/>
          <a:p>
            <a:pPr marL="2540" algn="just">
              <a:lnSpc>
                <a:spcPct val="107000"/>
              </a:lnSpc>
              <a:spcAft>
                <a:spcPts val="800"/>
              </a:spcAft>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r>
              <a:rPr lang="en-US" sz="1600" dirty="0">
                <a:solidFill>
                  <a:srgbClr val="000000"/>
                </a:solidFill>
                <a:latin typeface="ITC Avant Garde Std Bk" panose="020B0502020202020204" pitchFamily="34" charset="0"/>
                <a:cs typeface="Arial" panose="020B0604020202020204" pitchFamily="34" charset="0"/>
              </a:rPr>
              <a:t> </a:t>
            </a:r>
          </a:p>
        </p:txBody>
      </p:sp>
      <p:sp>
        <p:nvSpPr>
          <p:cNvPr id="17" name="Ellipse 16">
            <a:extLst>
              <a:ext uri="{FF2B5EF4-FFF2-40B4-BE49-F238E27FC236}">
                <a16:creationId xmlns:a16="http://schemas.microsoft.com/office/drawing/2014/main" id="{FFB4BAF1-3F8D-3B47-FE69-5E712DC74BCE}"/>
              </a:ext>
            </a:extLst>
          </p:cNvPr>
          <p:cNvSpPr/>
          <p:nvPr/>
        </p:nvSpPr>
        <p:spPr>
          <a:xfrm>
            <a:off x="1006260" y="2184820"/>
            <a:ext cx="401400" cy="3996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descr="Marke 3 mit einfarbiger Füllung">
            <a:extLst>
              <a:ext uri="{FF2B5EF4-FFF2-40B4-BE49-F238E27FC236}">
                <a16:creationId xmlns:a16="http://schemas.microsoft.com/office/drawing/2014/main" id="{48C2E9FB-0BF5-8B3E-60B5-C0163E8577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54916" y="1825465"/>
            <a:ext cx="401402" cy="401402"/>
          </a:xfrm>
          <a:prstGeom prst="rect">
            <a:avLst/>
          </a:prstGeom>
        </p:spPr>
      </p:pic>
      <p:pic>
        <p:nvPicPr>
          <p:cNvPr id="22" name="Grafik 21" descr="Marke 4 mit einfarbiger Füllung">
            <a:extLst>
              <a:ext uri="{FF2B5EF4-FFF2-40B4-BE49-F238E27FC236}">
                <a16:creationId xmlns:a16="http://schemas.microsoft.com/office/drawing/2014/main" id="{386A37AD-EE88-4FBD-1A19-5DFED9BB70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90410" y="3309664"/>
            <a:ext cx="401402" cy="401402"/>
          </a:xfrm>
          <a:prstGeom prst="rect">
            <a:avLst/>
          </a:prstGeom>
        </p:spPr>
      </p:pic>
      <p:pic>
        <p:nvPicPr>
          <p:cNvPr id="23" name="Grafik 22" descr="Marke 5 mit einfarbiger Füllung">
            <a:extLst>
              <a:ext uri="{FF2B5EF4-FFF2-40B4-BE49-F238E27FC236}">
                <a16:creationId xmlns:a16="http://schemas.microsoft.com/office/drawing/2014/main" id="{3669E223-E424-DC54-EE0D-7C8CF0624E8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02400" y="4035336"/>
            <a:ext cx="401402" cy="401402"/>
          </a:xfrm>
          <a:prstGeom prst="rect">
            <a:avLst/>
          </a:prstGeom>
        </p:spPr>
      </p:pic>
    </p:spTree>
    <p:extLst>
      <p:ext uri="{BB962C8B-B14F-4D97-AF65-F5344CB8AC3E}">
        <p14:creationId xmlns:p14="http://schemas.microsoft.com/office/powerpoint/2010/main" val="110146327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297179D-3FE2-FB15-B5A3-43EC8B01A8D4}"/>
              </a:ext>
            </a:extLst>
          </p:cNvPr>
          <p:cNvPicPr>
            <a:picLocks noChangeAspect="1"/>
          </p:cNvPicPr>
          <p:nvPr/>
        </p:nvPicPr>
        <p:blipFill>
          <a:blip r:embed="rId2"/>
          <a:stretch>
            <a:fillRect/>
          </a:stretch>
        </p:blipFill>
        <p:spPr>
          <a:xfrm>
            <a:off x="-582507" y="0"/>
            <a:ext cx="13106400" cy="6858000"/>
          </a:xfrm>
          <a:prstGeom prst="rect">
            <a:avLst/>
          </a:prstGeom>
        </p:spPr>
      </p:pic>
    </p:spTree>
    <p:extLst>
      <p:ext uri="{BB962C8B-B14F-4D97-AF65-F5344CB8AC3E}">
        <p14:creationId xmlns:p14="http://schemas.microsoft.com/office/powerpoint/2010/main" val="9000291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BFFE9963-400C-CCB9-D27E-3FB7C8A08AFA}"/>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22995" y="2895600"/>
            <a:ext cx="7924800" cy="3750770"/>
          </a:xfrm>
          <a:prstGeom prst="rect">
            <a:avLst/>
          </a:prstGeom>
          <a:noFill/>
        </p:spPr>
        <p:txBody>
          <a:bodyPr wrap="square" rtlCol="0">
            <a:spAutoFit/>
          </a:bodyPr>
          <a:lstStyle/>
          <a:p>
            <a:pPr algn="just">
              <a:lnSpc>
                <a:spcPct val="150000"/>
              </a:lnSpc>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VIII 1 </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Balancing – Measurement</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50000"/>
              </a:lnSpc>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VIII 1.1 </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Procedure for volume and mass balancing without compensation</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VIII 1.1.1 </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Mass balancing method</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VIII 1.1.2 </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Mass differential method</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VIII 1.2 </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Mass balancing method with compensation</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VIII 1.2.1 </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RTTM Method (Real Time Transient Model)</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VIII 1.2.2 </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E-RTTM Method (Extended Real Time Transient model)</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VIII 2 </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Shock Wave Methods</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VIII 2.1 </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Pressure Wave Method</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VIII 2.2 </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Pressure Flow Method</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p:txBody>
      </p:sp>
      <p:pic>
        <p:nvPicPr>
          <p:cNvPr id="6" name="Grafik 5">
            <a:extLst>
              <a:ext uri="{FF2B5EF4-FFF2-40B4-BE49-F238E27FC236}">
                <a16:creationId xmlns:a16="http://schemas.microsoft.com/office/drawing/2014/main" id="{78D7FEE0-9E90-3850-CC2B-448022D1E7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7" name="Grafik 6">
            <a:extLst>
              <a:ext uri="{FF2B5EF4-FFF2-40B4-BE49-F238E27FC236}">
                <a16:creationId xmlns:a16="http://schemas.microsoft.com/office/drawing/2014/main" id="{3454B1A4-D05B-7042-368E-6742C16A26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8" name="Grafik 7" descr="Ein Bild, das Schrift, Symbol, Grafiken, Logo enthält.&#10;&#10;Automatisch generierte Beschreibung">
            <a:extLst>
              <a:ext uri="{FF2B5EF4-FFF2-40B4-BE49-F238E27FC236}">
                <a16:creationId xmlns:a16="http://schemas.microsoft.com/office/drawing/2014/main" id="{F85C65A5-4301-077D-3C6C-3CF3CEA1C4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9" name="Rectangle 2">
            <a:extLst>
              <a:ext uri="{FF2B5EF4-FFF2-40B4-BE49-F238E27FC236}">
                <a16:creationId xmlns:a16="http://schemas.microsoft.com/office/drawing/2014/main" id="{8E8572C2-42BF-5EB6-B6FA-1D0ECBBA1927}"/>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Overview of the various processes and the technology behind them </a:t>
            </a:r>
          </a:p>
        </p:txBody>
      </p:sp>
    </p:spTree>
    <p:extLst>
      <p:ext uri="{BB962C8B-B14F-4D97-AF65-F5344CB8AC3E}">
        <p14:creationId xmlns:p14="http://schemas.microsoft.com/office/powerpoint/2010/main" val="15552824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44F7B94C-1223-CE19-A0E1-2930FA2AB4C0}"/>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2" name="Textfeld 1"/>
          <p:cNvSpPr txBox="1"/>
          <p:nvPr/>
        </p:nvSpPr>
        <p:spPr>
          <a:xfrm>
            <a:off x="2122995" y="3009913"/>
            <a:ext cx="7924800" cy="3638368"/>
          </a:xfrm>
          <a:prstGeom prst="rect">
            <a:avLst/>
          </a:prstGeom>
          <a:noFill/>
        </p:spPr>
        <p:txBody>
          <a:bodyPr wrap="square" rtlCol="0">
            <a:spAutoFit/>
          </a:bodyPr>
          <a:lstStyle/>
          <a:p>
            <a:pPr>
              <a:lnSpc>
                <a:spcPct val="107000"/>
              </a:lnSpc>
              <a:spcAft>
                <a:spcPts val="800"/>
              </a:spcAft>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VIII 3 </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a:t>
            </a:r>
            <a:r>
              <a:rPr lang="en-US" sz="1600" dirty="0" err="1">
                <a:latin typeface="ITC Avant Garde Std Bk" panose="020B0502020202020204" pitchFamily="34" charset="0"/>
                <a:ea typeface="Calibri" panose="020F0502020204030204" pitchFamily="34" charset="0"/>
                <a:cs typeface="Times New Roman" panose="02020603050405020304" pitchFamily="18" charset="0"/>
              </a:rPr>
              <a:t>Fibre</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Optical Methods</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VIII 3.1 </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Distributed Temperature Sensing</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VIII 3.2 </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Acoustic Measurements</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VIII 4 </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Acoustic Methods / Measurements</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VIII 5 </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Cable Based conductivity measurements</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VIII 6</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Pressure Temperature measurement</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VIII 7 </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Pressure Differential Method</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VIII 8 </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Diffusion hose System</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VIII 9 </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Leak Detection Pigging</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VIII 10 </a:t>
            </a:r>
            <a:r>
              <a:rPr lang="fr-FR" sz="1600" dirty="0">
                <a:latin typeface="ITC Avant Garde Std Bk" panose="020B0502020202020204" pitchFamily="34" charset="0"/>
                <a:ea typeface="Calibri" panose="020F0502020204030204" pitchFamily="34" charset="0"/>
                <a:cs typeface="Times New Roman" panose="02020603050405020304" pitchFamily="18" charset="0"/>
              </a:rPr>
              <a:t>	Gas Detection Devises</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p:txBody>
      </p:sp>
      <p:pic>
        <p:nvPicPr>
          <p:cNvPr id="6" name="Grafik 5">
            <a:extLst>
              <a:ext uri="{FF2B5EF4-FFF2-40B4-BE49-F238E27FC236}">
                <a16:creationId xmlns:a16="http://schemas.microsoft.com/office/drawing/2014/main" id="{78D7FEE0-9E90-3850-CC2B-448022D1E7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7" name="Grafik 6">
            <a:extLst>
              <a:ext uri="{FF2B5EF4-FFF2-40B4-BE49-F238E27FC236}">
                <a16:creationId xmlns:a16="http://schemas.microsoft.com/office/drawing/2014/main" id="{3454B1A4-D05B-7042-368E-6742C16A26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8" name="Grafik 7" descr="Ein Bild, das Schrift, Symbol, Grafiken, Logo enthält.&#10;&#10;Automatisch generierte Beschreibung">
            <a:extLst>
              <a:ext uri="{FF2B5EF4-FFF2-40B4-BE49-F238E27FC236}">
                <a16:creationId xmlns:a16="http://schemas.microsoft.com/office/drawing/2014/main" id="{F85C65A5-4301-077D-3C6C-3CF3CEA1C4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9" name="Rectangle 2">
            <a:extLst>
              <a:ext uri="{FF2B5EF4-FFF2-40B4-BE49-F238E27FC236}">
                <a16:creationId xmlns:a16="http://schemas.microsoft.com/office/drawing/2014/main" id="{8E8572C2-42BF-5EB6-B6FA-1D0ECBBA1927}"/>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Overview of the various processes and the technology behind them </a:t>
            </a:r>
          </a:p>
        </p:txBody>
      </p:sp>
    </p:spTree>
    <p:extLst>
      <p:ext uri="{BB962C8B-B14F-4D97-AF65-F5344CB8AC3E}">
        <p14:creationId xmlns:p14="http://schemas.microsoft.com/office/powerpoint/2010/main" val="284590056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BBE5C6AD-1E24-60F2-0D62-5D936078A026}"/>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22995" y="3009913"/>
            <a:ext cx="7924800" cy="2661306"/>
          </a:xfrm>
          <a:prstGeom prst="rect">
            <a:avLst/>
          </a:prstGeom>
          <a:noFill/>
        </p:spPr>
        <p:txBody>
          <a:bodyPr wrap="square" rtlCol="0">
            <a:spAutoFit/>
          </a:bodyPr>
          <a:lstStyle/>
          <a:p>
            <a:pPr>
              <a:lnSpc>
                <a:spcPct val="107000"/>
              </a:lnSpc>
              <a:spcAft>
                <a:spcPts val="800"/>
              </a:spcAft>
            </a:pPr>
            <a:r>
              <a:rPr lang="fr-FR"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VIII 10 </a:t>
            </a:r>
            <a:r>
              <a:rPr lang="fr-FR" sz="1600" dirty="0">
                <a:latin typeface="ITC Avant Garde Std Bk" panose="020B0502020202020204" pitchFamily="34" charset="0"/>
                <a:ea typeface="Calibri" panose="020F0502020204030204" pitchFamily="34" charset="0"/>
                <a:cs typeface="Times New Roman" panose="02020603050405020304" pitchFamily="18" charset="0"/>
              </a:rPr>
              <a:t>	Gas Detection Devises</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VIII 11 </a:t>
            </a:r>
            <a:r>
              <a:rPr lang="fr-FR" sz="1600" dirty="0">
                <a:latin typeface="ITC Avant Garde Std Bk" panose="020B0502020202020204" pitchFamily="34" charset="0"/>
                <a:ea typeface="Calibri" panose="020F0502020204030204" pitchFamily="34" charset="0"/>
                <a:cs typeface="Times New Roman" panose="02020603050405020304" pitchFamily="18" charset="0"/>
              </a:rPr>
              <a:t>	Airial Surveillance </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1" dirty="0">
                <a:solidFill>
                  <a:srgbClr val="00B800"/>
                </a:solidFill>
                <a:latin typeface="ITC Avant Garde Std Bk" panose="020B0502020202020204" pitchFamily="34" charset="0"/>
                <a:ea typeface="Calibri" panose="020F0502020204030204" pitchFamily="34" charset="0"/>
                <a:cs typeface="Times New Roman" panose="02020603050405020304" pitchFamily="18" charset="0"/>
              </a:rPr>
              <a:t>VIII 12 </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Gradient Intersection Method</a:t>
            </a:r>
          </a:p>
          <a:p>
            <a:pPr>
              <a:lnSpc>
                <a:spcPct val="107000"/>
              </a:lnSpc>
              <a:spcAft>
                <a:spcPts val="800"/>
              </a:spcAft>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tabLst>
                <a:tab pos="590550" algn="l"/>
              </a:tabLst>
            </a:pPr>
            <a:r>
              <a:rPr lang="en-US" sz="1600" dirty="0">
                <a:latin typeface="ITC Avant Garde Std Bk" panose="020B0502020202020204" pitchFamily="34" charset="0"/>
                <a:ea typeface="Times New Roman" panose="02020603050405020304" pitchFamily="18" charset="0"/>
              </a:rPr>
              <a:t>All of the above information is taken from the announcement in the Federal Gazette (www.bundesanzeiger.de). Publication of Wednesday, March 13, 2024</a:t>
            </a:r>
            <a:endParaRPr lang="de-DE" sz="1600" dirty="0">
              <a:latin typeface="ITC Avant Garde Std Bk" panose="020B0502020202020204" pitchFamily="34" charset="0"/>
              <a:ea typeface="Times New Roman" panose="02020603050405020304" pitchFamily="18" charset="0"/>
            </a:endParaRPr>
          </a:p>
          <a:p>
            <a:pPr marL="288290" indent="-285750" algn="just">
              <a:lnSpc>
                <a:spcPct val="107000"/>
              </a:lnSpc>
              <a:spcAft>
                <a:spcPts val="800"/>
              </a:spcAft>
              <a:buFontTx/>
              <a:buChar char="-"/>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r>
              <a:rPr lang="en-US" sz="1600" dirty="0">
                <a:solidFill>
                  <a:srgbClr val="000000"/>
                </a:solidFill>
                <a:latin typeface="ITC Avant Garde Std Bk" panose="020B0502020202020204" pitchFamily="34" charset="0"/>
                <a:cs typeface="Arial" panose="020B0604020202020204" pitchFamily="34" charset="0"/>
              </a:rPr>
              <a:t> </a:t>
            </a:r>
          </a:p>
        </p:txBody>
      </p:sp>
      <p:pic>
        <p:nvPicPr>
          <p:cNvPr id="6" name="Grafik 5">
            <a:extLst>
              <a:ext uri="{FF2B5EF4-FFF2-40B4-BE49-F238E27FC236}">
                <a16:creationId xmlns:a16="http://schemas.microsoft.com/office/drawing/2014/main" id="{78D7FEE0-9E90-3850-CC2B-448022D1E7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7" name="Grafik 6">
            <a:extLst>
              <a:ext uri="{FF2B5EF4-FFF2-40B4-BE49-F238E27FC236}">
                <a16:creationId xmlns:a16="http://schemas.microsoft.com/office/drawing/2014/main" id="{3454B1A4-D05B-7042-368E-6742C16A26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8" name="Grafik 7" descr="Ein Bild, das Schrift, Symbol, Grafiken, Logo enthält.&#10;&#10;Automatisch generierte Beschreibung">
            <a:extLst>
              <a:ext uri="{FF2B5EF4-FFF2-40B4-BE49-F238E27FC236}">
                <a16:creationId xmlns:a16="http://schemas.microsoft.com/office/drawing/2014/main" id="{F85C65A5-4301-077D-3C6C-3CF3CEA1C4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9" name="Rectangle 2">
            <a:extLst>
              <a:ext uri="{FF2B5EF4-FFF2-40B4-BE49-F238E27FC236}">
                <a16:creationId xmlns:a16="http://schemas.microsoft.com/office/drawing/2014/main" id="{8E8572C2-42BF-5EB6-B6FA-1D0ECBBA1927}"/>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Overview of the various processes and the technology behind them </a:t>
            </a:r>
          </a:p>
        </p:txBody>
      </p:sp>
    </p:spTree>
    <p:extLst>
      <p:ext uri="{BB962C8B-B14F-4D97-AF65-F5344CB8AC3E}">
        <p14:creationId xmlns:p14="http://schemas.microsoft.com/office/powerpoint/2010/main" val="37915335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395E2BC2-8CE3-3D61-C2EB-29CD358B9C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11" name="Grafik 10">
            <a:extLst>
              <a:ext uri="{FF2B5EF4-FFF2-40B4-BE49-F238E27FC236}">
                <a16:creationId xmlns:a16="http://schemas.microsoft.com/office/drawing/2014/main" id="{EE42C213-81AD-BFAB-AB60-AE3EA7291C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4" name="Grafik 3" descr="Ein Bild, das Kunst, Grün, Licht enthält.&#10;&#10;Automatisch generierte Beschreibung">
            <a:extLst>
              <a:ext uri="{FF2B5EF4-FFF2-40B4-BE49-F238E27FC236}">
                <a16:creationId xmlns:a16="http://schemas.microsoft.com/office/drawing/2014/main" id="{ADA3556C-E6E7-F114-07D0-495977CD4D1A}"/>
              </a:ext>
            </a:extLst>
          </p:cNvPr>
          <p:cNvPicPr>
            <a:picLocks noChangeAspect="1"/>
          </p:cNvPicPr>
          <p:nvPr/>
        </p:nvPicPr>
        <p:blipFill>
          <a:blip r:embed="rId5" cstate="print">
            <a:alphaModFix amt="37000"/>
            <a:extLst>
              <a:ext uri="{28A0092B-C50C-407E-A947-70E740481C1C}">
                <a14:useLocalDpi xmlns:a14="http://schemas.microsoft.com/office/drawing/2010/main" val="0"/>
              </a:ext>
            </a:extLst>
          </a:blip>
          <a:stretch>
            <a:fillRect/>
          </a:stretch>
        </p:blipFill>
        <p:spPr>
          <a:xfrm>
            <a:off x="-71485" y="3429000"/>
            <a:ext cx="12334970" cy="4550325"/>
          </a:xfrm>
          <a:prstGeom prst="rect">
            <a:avLst/>
          </a:prstGeom>
        </p:spPr>
      </p:pic>
      <p:pic>
        <p:nvPicPr>
          <p:cNvPr id="9" name="Grafik 8" descr="Ein Bild, das Schrift, Symbol, Grafiken, Logo enthält.&#10;&#10;Automatisch generierte Beschreibung">
            <a:extLst>
              <a:ext uri="{FF2B5EF4-FFF2-40B4-BE49-F238E27FC236}">
                <a16:creationId xmlns:a16="http://schemas.microsoft.com/office/drawing/2014/main" id="{1BAE057D-9782-5A43-A446-597BDBFCF1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3074" name="Rectangle 2"/>
          <p:cNvSpPr>
            <a:spLocks noGrp="1" noChangeArrowheads="1"/>
          </p:cNvSpPr>
          <p:nvPr>
            <p:ph type="title"/>
          </p:nvPr>
        </p:nvSpPr>
        <p:spPr>
          <a:xfrm>
            <a:off x="2132400" y="1219200"/>
            <a:ext cx="8001000" cy="1143000"/>
          </a:xfrm>
        </p:spPr>
        <p:txBody>
          <a:bodyPr/>
          <a:lstStyle/>
          <a:p>
            <a:pPr algn="l" eaLnBrk="1" hangingPunct="1">
              <a:defRPr/>
            </a:pPr>
            <a:r>
              <a:rPr lang="en-US" sz="4000" b="1" dirty="0" err="1">
                <a:solidFill>
                  <a:schemeClr val="tx1">
                    <a:lumMod val="65000"/>
                    <a:lumOff val="35000"/>
                  </a:schemeClr>
                </a:solidFill>
                <a:latin typeface="Arial" pitchFamily="34" charset="0"/>
                <a:cs typeface="Arial" pitchFamily="34" charset="0"/>
              </a:rPr>
              <a:t>Customised</a:t>
            </a:r>
            <a:r>
              <a:rPr lang="en-US" sz="4000" b="1" dirty="0">
                <a:solidFill>
                  <a:schemeClr val="tx1">
                    <a:lumMod val="65000"/>
                    <a:lumOff val="35000"/>
                  </a:schemeClr>
                </a:solidFill>
                <a:latin typeface="Arial" pitchFamily="34" charset="0"/>
                <a:cs typeface="Arial" pitchFamily="34" charset="0"/>
              </a:rPr>
              <a:t> solutions for custom requirements</a:t>
            </a:r>
          </a:p>
        </p:txBody>
      </p:sp>
      <p:sp>
        <p:nvSpPr>
          <p:cNvPr id="16386" name="Rectangle 3"/>
          <p:cNvSpPr>
            <a:spLocks noGrp="1" noChangeArrowheads="1"/>
          </p:cNvSpPr>
          <p:nvPr>
            <p:ph type="body" idx="1"/>
          </p:nvPr>
        </p:nvSpPr>
        <p:spPr>
          <a:xfrm>
            <a:off x="2133600" y="1864816"/>
            <a:ext cx="8077200" cy="4840784"/>
          </a:xfrm>
        </p:spPr>
        <p:txBody>
          <a:bodyPr/>
          <a:lstStyle/>
          <a:p>
            <a:pPr algn="just" eaLnBrk="1" hangingPunct="1">
              <a:buFontTx/>
              <a:buNone/>
            </a:pPr>
            <a:endParaRPr lang="en-US" sz="2800" dirty="0">
              <a:latin typeface="Arial" charset="0"/>
            </a:endParaRPr>
          </a:p>
          <a:p>
            <a:pPr algn="just" eaLnBrk="1" hangingPunct="1">
              <a:buFontTx/>
              <a:buNone/>
            </a:pPr>
            <a:endParaRPr lang="en-US" sz="2800" dirty="0">
              <a:solidFill>
                <a:srgbClr val="FF0000"/>
              </a:solidFill>
              <a:latin typeface="Arial" charset="0"/>
            </a:endParaRPr>
          </a:p>
          <a:p>
            <a:pPr marL="0" indent="0" algn="just" eaLnBrk="1" hangingPunct="1">
              <a:buNone/>
            </a:pPr>
            <a:endParaRPr lang="en-US" sz="3000" dirty="0">
              <a:latin typeface="Arial" charset="0"/>
            </a:endParaRPr>
          </a:p>
        </p:txBody>
      </p:sp>
      <p:sp>
        <p:nvSpPr>
          <p:cNvPr id="2" name="Textfeld 1"/>
          <p:cNvSpPr txBox="1"/>
          <p:nvPr/>
        </p:nvSpPr>
        <p:spPr>
          <a:xfrm>
            <a:off x="2133600" y="2617200"/>
            <a:ext cx="8001000" cy="4824078"/>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There are many parameters that determine the quality and abilities of a leak detection technology. As there is no “one for all” system available that covers all requirements for the different operational modes and pipeline features, decisions must be made which technologies can be used and which combination leads to a maximum in safety and efficiency.</a:t>
            </a:r>
          </a:p>
          <a:p>
            <a:pPr algn="just">
              <a:lnSpc>
                <a:spcPct val="107000"/>
              </a:lnSpc>
              <a:spcAft>
                <a:spcPts val="800"/>
              </a:spcAft>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 presentation will cover an overlook on the most common leak detection technologies and their benefits as well as their drawbacks with a focus on the acoustic leak detection pigs of Gottsberg Leak Detection GmbH. They will be classified regarding their potential to fulfill certain points of pipeline regulations like TRFL (Germany) or API 1175 (USA). The most promising combinations of those systems that cover all possible operational modes and all pipeline features will be presented to get an idea about how the safety can be increased.</a:t>
            </a:r>
          </a:p>
          <a:p>
            <a:pPr algn="just">
              <a:lnSpc>
                <a:spcPct val="107000"/>
              </a:lnSpc>
              <a:spcAft>
                <a:spcPts val="800"/>
              </a:spcAft>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560687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pic>
        <p:nvPicPr>
          <p:cNvPr id="13" name="Grafik 12" descr="Ein Bild, das Text, Person, Computer, computer enthält.&#10;&#10;Automatisch generierte Beschreibung">
            <a:extLst>
              <a:ext uri="{FF2B5EF4-FFF2-40B4-BE49-F238E27FC236}">
                <a16:creationId xmlns:a16="http://schemas.microsoft.com/office/drawing/2014/main" id="{133FE426-5857-24A2-81C9-C4C2E1DF49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9" y="-7706"/>
            <a:ext cx="12192000" cy="6865706"/>
          </a:xfrm>
          <a:prstGeom prst="rect">
            <a:avLst/>
          </a:prstGeom>
        </p:spPr>
      </p:pic>
    </p:spTree>
    <p:extLst>
      <p:ext uri="{BB962C8B-B14F-4D97-AF65-F5344CB8AC3E}">
        <p14:creationId xmlns:p14="http://schemas.microsoft.com/office/powerpoint/2010/main" val="318933868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D08A77E5-0B04-648F-448D-251A537D5219}"/>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2393364"/>
            <a:ext cx="7924800" cy="3293209"/>
          </a:xfrm>
          <a:prstGeom prst="rect">
            <a:avLst/>
          </a:prstGeom>
          <a:noFill/>
        </p:spPr>
        <p:txBody>
          <a:bodyPr wrap="square" rtlCol="0">
            <a:spAutoFit/>
          </a:bodyPr>
          <a:lstStyle/>
          <a:p>
            <a:pPr algn="just"/>
            <a:r>
              <a:rPr lang="en-US" sz="1600" dirty="0">
                <a:latin typeface="ITC Avant Garde Std Bk" panose="020B0502020202020204" pitchFamily="34" charset="0"/>
                <a:ea typeface="Calibri" panose="020F0502020204030204" pitchFamily="34" charset="0"/>
                <a:cs typeface="Times New Roman" panose="02020603050405020304" pitchFamily="18" charset="0"/>
              </a:rPr>
              <a:t>A lot of different approaches had been taken to address the problem of detecting and reliably locating leaks and at least have a quick response time. The physical impact of a leak can be of different nature: - Temperature changes at the leak - Acoustics produced by the leak - Pressure waves travelling through the line - Pressure changes in the line - Differences in input and output - Concentration of medium in the soil around the leak. This leads to a lot of technical possibilities to search for leaks and locate them. Most common is an online pipeline monitoring that can detect leaks by comparing the actual operation parameters like throughput and pressure / temperature with mathematical models of the line to find deviations. As with every technology, there are benefits and drawbacks. </a:t>
            </a:r>
          </a:p>
          <a:p>
            <a:pPr algn="just"/>
            <a:endParaRPr lang="en-US"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7A28596B-C2CC-93E0-D5B9-3CAD9EBAE2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1E531E55-F5C1-8A92-B836-E187E9BD7B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2540ABAD-CD68-C86D-CACA-1F911F2EB3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Rectangle 2">
            <a:extLst>
              <a:ext uri="{FF2B5EF4-FFF2-40B4-BE49-F238E27FC236}">
                <a16:creationId xmlns:a16="http://schemas.microsoft.com/office/drawing/2014/main" id="{414E23CC-D668-D08D-1391-D3846219FD4A}"/>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Facts</a:t>
            </a:r>
          </a:p>
        </p:txBody>
      </p:sp>
    </p:spTree>
    <p:extLst>
      <p:ext uri="{BB962C8B-B14F-4D97-AF65-F5344CB8AC3E}">
        <p14:creationId xmlns:p14="http://schemas.microsoft.com/office/powerpoint/2010/main" val="37395572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Grafik 9" descr="Ein Bild, das Kunst, Grün, Licht enthält.&#10;&#10;Automatisch generierte Beschreibung">
            <a:extLst>
              <a:ext uri="{FF2B5EF4-FFF2-40B4-BE49-F238E27FC236}">
                <a16:creationId xmlns:a16="http://schemas.microsoft.com/office/drawing/2014/main" id="{317E61D3-7B6C-2AAA-A4FD-BCC9308D98C8}"/>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1981590"/>
            <a:ext cx="7924800" cy="3480761"/>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 most important thing is that these systems provide surveillance of the pipeline 24/7/365 and have different options to monitor the pipeline operation not only for leaks but also for operation parameters. On the other hand, those systems are not capable to detect very small leaks during normal pipeline operation. These leaks can thus spill for weeks or even months and will not be recognized until they have grown to a detectable size. The threshold is normally measured in m³/h and almost always in relation to the throughput whereas specialized leak detection systems like leak detection pigs measure in l/h and independent of the line size. </a:t>
            </a:r>
          </a:p>
          <a:p>
            <a:pPr algn="just">
              <a:lnSpc>
                <a:spcPct val="107000"/>
              </a:lnSpc>
              <a:spcAft>
                <a:spcPts val="800"/>
              </a:spcAft>
            </a:pPr>
            <a:endParaRPr lang="en-US" sz="1600" dirty="0">
              <a:latin typeface="ITC Avant Garde Std Bk" panose="020B0502020202020204" pitchFamily="34" charset="0"/>
              <a:ea typeface="Calibri" panose="020F0502020204030204" pitchFamily="34" charset="0"/>
              <a:cs typeface="Times New Roman" panose="02020603050405020304" pitchFamily="18" charset="0"/>
            </a:endParaRPr>
          </a:p>
          <a:p>
            <a:pPr marL="288290" indent="-285750" algn="just">
              <a:lnSpc>
                <a:spcPct val="107000"/>
              </a:lnSpc>
              <a:spcAft>
                <a:spcPts val="800"/>
              </a:spcAft>
              <a:buFontTx/>
              <a:buChar char="-"/>
            </a:pPr>
            <a:endParaRPr lang="de-DE" sz="14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solidFill>
                  <a:srgbClr val="000000"/>
                </a:solidFill>
                <a:latin typeface="Arial" panose="020B0604020202020204" pitchFamily="34" charset="0"/>
                <a:cs typeface="Arial" panose="020B0604020202020204" pitchFamily="34" charset="0"/>
              </a:rPr>
              <a:t> </a:t>
            </a:r>
          </a:p>
        </p:txBody>
      </p:sp>
      <p:pic>
        <p:nvPicPr>
          <p:cNvPr id="5" name="Grafik 4">
            <a:extLst>
              <a:ext uri="{FF2B5EF4-FFF2-40B4-BE49-F238E27FC236}">
                <a16:creationId xmlns:a16="http://schemas.microsoft.com/office/drawing/2014/main" id="{7A28596B-C2CC-93E0-D5B9-3CAD9EBAE2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1E531E55-F5C1-8A92-B836-E187E9BD7B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2540ABAD-CD68-C86D-CACA-1F911F2EB3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Tree>
    <p:extLst>
      <p:ext uri="{BB962C8B-B14F-4D97-AF65-F5344CB8AC3E}">
        <p14:creationId xmlns:p14="http://schemas.microsoft.com/office/powerpoint/2010/main" val="2996978675"/>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A77CD2A5-AEA7-0D31-2376-168C6598E63F}"/>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1981590"/>
            <a:ext cx="7924800" cy="4637232"/>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 most important thing is that these systems provide surveillance of the pipeline 24/7/365 and have different options to monitor the pipeline operation not only for leaks but also for operation parameters. On the other hand, those systems are not capable to detect very small leaks during normal pipeline operation. These leaks can thus spill for weeks or even months and will not be recognized until they have grown to a detectable size. The threshold is normally measured in m³/h and almost always in relation to the throughput whereas specialized leak detection systems like leak detection pigs measure in l/h and independent of the line size. </a:t>
            </a:r>
          </a:p>
          <a:p>
            <a:pPr algn="just">
              <a:lnSpc>
                <a:spcPct val="107000"/>
              </a:lnSpc>
              <a:spcAft>
                <a:spcPts val="800"/>
              </a:spcAft>
            </a:pPr>
            <a:endParaRPr lang="en-US"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On the contrary they can only provide a surveillance of the line when they perform a run. That leads to the combination of different technologies to provide a leak monitoring that can detect small leaks but also guarantees round the clock leak detection for the lines. </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marL="288290" indent="-285750" algn="just">
              <a:lnSpc>
                <a:spcPct val="107000"/>
              </a:lnSpc>
              <a:spcAft>
                <a:spcPts val="800"/>
              </a:spcAft>
              <a:buFontTx/>
              <a:buChar char="-"/>
            </a:pPr>
            <a:endParaRPr lang="de-DE" sz="14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solidFill>
                  <a:srgbClr val="000000"/>
                </a:solidFill>
                <a:latin typeface="Arial" panose="020B0604020202020204" pitchFamily="34" charset="0"/>
                <a:cs typeface="Arial" panose="020B0604020202020204" pitchFamily="34" charset="0"/>
              </a:rPr>
              <a:t> </a:t>
            </a:r>
          </a:p>
        </p:txBody>
      </p:sp>
      <p:pic>
        <p:nvPicPr>
          <p:cNvPr id="5" name="Grafik 4">
            <a:extLst>
              <a:ext uri="{FF2B5EF4-FFF2-40B4-BE49-F238E27FC236}">
                <a16:creationId xmlns:a16="http://schemas.microsoft.com/office/drawing/2014/main" id="{7A28596B-C2CC-93E0-D5B9-3CAD9EBAE2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1E531E55-F5C1-8A92-B836-E187E9BD7B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2540ABAD-CD68-C86D-CACA-1F911F2EB3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Tree>
    <p:extLst>
      <p:ext uri="{BB962C8B-B14F-4D97-AF65-F5344CB8AC3E}">
        <p14:creationId xmlns:p14="http://schemas.microsoft.com/office/powerpoint/2010/main" val="50701893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1980000"/>
            <a:ext cx="7924800" cy="870751"/>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Other technologies for example use </a:t>
            </a:r>
            <a:r>
              <a:rPr lang="en-US" sz="1600" dirty="0" err="1">
                <a:latin typeface="ITC Avant Garde Std Bk" panose="020B0502020202020204" pitchFamily="34" charset="0"/>
                <a:ea typeface="Calibri" panose="020F0502020204030204" pitchFamily="34" charset="0"/>
                <a:cs typeface="Times New Roman" panose="02020603050405020304" pitchFamily="18" charset="0"/>
              </a:rPr>
              <a:t>fibre</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optics along the lines to detect temperature changes or in the latest generations even sound signatures of leaks. </a:t>
            </a:r>
          </a:p>
        </p:txBody>
      </p:sp>
      <p:pic>
        <p:nvPicPr>
          <p:cNvPr id="5" name="Grafik 4">
            <a:extLst>
              <a:ext uri="{FF2B5EF4-FFF2-40B4-BE49-F238E27FC236}">
                <a16:creationId xmlns:a16="http://schemas.microsoft.com/office/drawing/2014/main" id="{C6ADFAEC-6077-ECA0-DAC6-51AD6F7B24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2765DFF9-E466-2E72-15EB-5823F8B50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07E8B78F-C3A5-6894-B401-678F9D072A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pic>
        <p:nvPicPr>
          <p:cNvPr id="8" name="Grafik 7" descr="Ein Bild, das Kunst, Grün, Licht enthält.&#10;&#10;Automatisch generierte Beschreibung">
            <a:extLst>
              <a:ext uri="{FF2B5EF4-FFF2-40B4-BE49-F238E27FC236}">
                <a16:creationId xmlns:a16="http://schemas.microsoft.com/office/drawing/2014/main" id="{9509BA6A-010A-61C4-D8C6-E30900587F0E}"/>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Tree>
    <p:extLst>
      <p:ext uri="{BB962C8B-B14F-4D97-AF65-F5344CB8AC3E}">
        <p14:creationId xmlns:p14="http://schemas.microsoft.com/office/powerpoint/2010/main" val="1137949615"/>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1980000"/>
            <a:ext cx="7924800" cy="1763753"/>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Other technologies for example use </a:t>
            </a:r>
            <a:r>
              <a:rPr lang="en-US" sz="1600" dirty="0" err="1">
                <a:latin typeface="ITC Avant Garde Std Bk" panose="020B0502020202020204" pitchFamily="34" charset="0"/>
                <a:ea typeface="Calibri" panose="020F0502020204030204" pitchFamily="34" charset="0"/>
                <a:cs typeface="Times New Roman" panose="02020603050405020304" pitchFamily="18" charset="0"/>
              </a:rPr>
              <a:t>fibre</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optics along the lines to detect temperature changes or in the latest generations even sound signatures of leaks. </a:t>
            </a: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This is also a very precise system when it comes to detection and location of leaks but can hardly be installed on existing pipelines that are already buried underground. </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C6ADFAEC-6077-ECA0-DAC6-51AD6F7B24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2765DFF9-E466-2E72-15EB-5823F8B50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07E8B78F-C3A5-6894-B401-678F9D072A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pic>
        <p:nvPicPr>
          <p:cNvPr id="3" name="Grafik 2" descr="Ein Bild, das Kunst, Grün, Licht enthält.&#10;&#10;Automatisch generierte Beschreibung">
            <a:extLst>
              <a:ext uri="{FF2B5EF4-FFF2-40B4-BE49-F238E27FC236}">
                <a16:creationId xmlns:a16="http://schemas.microsoft.com/office/drawing/2014/main" id="{5B3C2EC1-6583-D472-5945-281A511C5416}"/>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Tree>
    <p:extLst>
      <p:ext uri="{BB962C8B-B14F-4D97-AF65-F5344CB8AC3E}">
        <p14:creationId xmlns:p14="http://schemas.microsoft.com/office/powerpoint/2010/main" val="318374232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1980000"/>
            <a:ext cx="7924800" cy="3017557"/>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Other technologies for example use </a:t>
            </a:r>
            <a:r>
              <a:rPr lang="en-US" sz="1600" dirty="0" err="1">
                <a:latin typeface="ITC Avant Garde Std Bk" panose="020B0502020202020204" pitchFamily="34" charset="0"/>
                <a:ea typeface="Calibri" panose="020F0502020204030204" pitchFamily="34" charset="0"/>
                <a:cs typeface="Times New Roman" panose="02020603050405020304" pitchFamily="18" charset="0"/>
              </a:rPr>
              <a:t>fibre</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optics along the lines to detect temperature changes or in the latest generations even sound signatures of leaks. </a:t>
            </a: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This is also a very precise system when it comes to detection and location of leaks but can hardly be installed on existing pipelines that are already buried underground. </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If it is possible to shut the line down for a certain time, normally pressure tests are also a clever way to detect leaks but do not provide good location features. </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r>
              <a:rPr lang="en-US" sz="1600" dirty="0">
                <a:solidFill>
                  <a:srgbClr val="000000"/>
                </a:solidFill>
                <a:latin typeface="ITC Avant Garde Std Bk" panose="020B0502020202020204" pitchFamily="34" charset="0"/>
                <a:cs typeface="Arial" panose="020B0604020202020204" pitchFamily="34" charset="0"/>
              </a:rPr>
              <a:t> </a:t>
            </a:r>
          </a:p>
        </p:txBody>
      </p:sp>
      <p:pic>
        <p:nvPicPr>
          <p:cNvPr id="5" name="Grafik 4">
            <a:extLst>
              <a:ext uri="{FF2B5EF4-FFF2-40B4-BE49-F238E27FC236}">
                <a16:creationId xmlns:a16="http://schemas.microsoft.com/office/drawing/2014/main" id="{C6ADFAEC-6077-ECA0-DAC6-51AD6F7B24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2765DFF9-E466-2E72-15EB-5823F8B50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07E8B78F-C3A5-6894-B401-678F9D072A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pic>
        <p:nvPicPr>
          <p:cNvPr id="3" name="Grafik 2" descr="Ein Bild, das Kunst, Grün, Licht enthält.&#10;&#10;Automatisch generierte Beschreibung">
            <a:extLst>
              <a:ext uri="{FF2B5EF4-FFF2-40B4-BE49-F238E27FC236}">
                <a16:creationId xmlns:a16="http://schemas.microsoft.com/office/drawing/2014/main" id="{A2498745-0345-9D7B-C8AE-4B2C29DAF455}"/>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Tree>
    <p:extLst>
      <p:ext uri="{BB962C8B-B14F-4D97-AF65-F5344CB8AC3E}">
        <p14:creationId xmlns:p14="http://schemas.microsoft.com/office/powerpoint/2010/main" val="2918407953"/>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ED660099-0DF0-1837-58BF-3FED0DFC3868}"/>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1980000"/>
            <a:ext cx="7924800" cy="3549305"/>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Other technologies for example use </a:t>
            </a:r>
            <a:r>
              <a:rPr lang="en-US" sz="1600" dirty="0" err="1">
                <a:latin typeface="ITC Avant Garde Std Bk" panose="020B0502020202020204" pitchFamily="34" charset="0"/>
                <a:ea typeface="Calibri" panose="020F0502020204030204" pitchFamily="34" charset="0"/>
                <a:cs typeface="Times New Roman" panose="02020603050405020304" pitchFamily="18" charset="0"/>
              </a:rPr>
              <a:t>fibre</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optics along the lines to detect temperature changes or in the latest generations even sound signatures of leaks. </a:t>
            </a: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This is also a very precise system when it comes to detection and location of leaks but can hardly be installed on existing pipelines that are already buried underground. </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If it is possible to shut the line down for a certain time, normally pressure tests are also a clever way to detect leaks but do not provide good location features. </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But detecting the leaks is not everything as these spots also need to be located precisely. Gottsberg leak detection pigs can provide exact results as they are travelling past these points and can therefor locate them exactly</a:t>
            </a:r>
            <a:r>
              <a:rPr lang="en-US" sz="1600" b="1" dirty="0">
                <a:latin typeface="ITC Avant Garde Std Bk" panose="020B0502020202020204" pitchFamily="34" charset="0"/>
                <a:ea typeface="Calibri" panose="020F0502020204030204" pitchFamily="34" charset="0"/>
                <a:cs typeface="Times New Roman" panose="02020603050405020304" pitchFamily="18" charset="0"/>
              </a:rPr>
              <a:t>. </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C6ADFAEC-6077-ECA0-DAC6-51AD6F7B2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2765DFF9-E466-2E72-15EB-5823F8B50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07E8B78F-C3A5-6894-B401-678F9D072A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Tree>
    <p:extLst>
      <p:ext uri="{BB962C8B-B14F-4D97-AF65-F5344CB8AC3E}">
        <p14:creationId xmlns:p14="http://schemas.microsoft.com/office/powerpoint/2010/main" val="2279727715"/>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04C2DC6A-4407-9A07-3848-063EFB035D13}"/>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1980000"/>
            <a:ext cx="7924800" cy="4495783"/>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To have an all over monitoring system for leakages it is necessary to combine different Technologies to provide a suitable solution for all operation modes and leak cases. That is why also the problem of pipeline product theft, and even sabotage needs to be considered when the choice for the leak detection technology is made especially because these technologies need to be adapted to the theft methods which are evolving quickly. In most cases the holes drilled for illegal tapping and product theft are also below the threshold of online monitoring and in some cases even below the ones of MFL or UT wall thickness measurements. There are much more technologies and methods to ensure the leak tightness of pipelines but none of them can provide a one for all solution. In best case two different online monitoring systems that work permanently during stationary and transient conditions combined with intelligent leak pigging in sufficient temporally intervals should be a solution that works.</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marL="288290" indent="-285750" algn="just">
              <a:lnSpc>
                <a:spcPct val="107000"/>
              </a:lnSpc>
              <a:spcAft>
                <a:spcPts val="800"/>
              </a:spcAft>
              <a:buFontTx/>
              <a:buChar char="-"/>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r>
              <a:rPr lang="en-US" sz="1600" dirty="0">
                <a:solidFill>
                  <a:srgbClr val="000000"/>
                </a:solidFill>
                <a:latin typeface="ITC Avant Garde Std Bk" panose="020B0502020202020204" pitchFamily="34" charset="0"/>
                <a:cs typeface="Arial" panose="020B0604020202020204" pitchFamily="34" charset="0"/>
              </a:rPr>
              <a:t> </a:t>
            </a:r>
          </a:p>
        </p:txBody>
      </p:sp>
      <p:pic>
        <p:nvPicPr>
          <p:cNvPr id="5" name="Grafik 4">
            <a:extLst>
              <a:ext uri="{FF2B5EF4-FFF2-40B4-BE49-F238E27FC236}">
                <a16:creationId xmlns:a16="http://schemas.microsoft.com/office/drawing/2014/main" id="{C6ADFAEC-6077-ECA0-DAC6-51AD6F7B2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2765DFF9-E466-2E72-15EB-5823F8B50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07E8B78F-C3A5-6894-B401-678F9D072A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Tree>
    <p:extLst>
      <p:ext uri="{BB962C8B-B14F-4D97-AF65-F5344CB8AC3E}">
        <p14:creationId xmlns:p14="http://schemas.microsoft.com/office/powerpoint/2010/main" val="2770651201"/>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B9EB0378-90A0-0AFC-4B4D-33ABCAC55B7C}"/>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914401"/>
            <a:ext cx="7924800" cy="973985"/>
          </a:xfrm>
          <a:prstGeom prst="rect">
            <a:avLst/>
          </a:prstGeom>
          <a:noFill/>
        </p:spPr>
        <p:txBody>
          <a:bodyPr wrap="square" rtlCol="0">
            <a:spAutoFit/>
          </a:bodyPr>
          <a:lstStyle/>
          <a:p>
            <a:pPr algn="just">
              <a:lnSpc>
                <a:spcPct val="107000"/>
              </a:lnSpc>
              <a:spcAft>
                <a:spcPts val="800"/>
              </a:spcAft>
            </a:pPr>
            <a:endParaRPr lang="en-US" sz="1400" dirty="0">
              <a:latin typeface="Arial" panose="020B0604020202020204" pitchFamily="34" charset="0"/>
              <a:ea typeface="Calibri" panose="020F0502020204030204" pitchFamily="34" charset="0"/>
              <a:cs typeface="Times New Roman" panose="02020603050405020304" pitchFamily="18" charset="0"/>
            </a:endParaRPr>
          </a:p>
          <a:p>
            <a:pPr marL="288290" indent="-285750" algn="just">
              <a:lnSpc>
                <a:spcPct val="107000"/>
              </a:lnSpc>
              <a:spcAft>
                <a:spcPts val="800"/>
              </a:spcAft>
              <a:buFontTx/>
              <a:buChar char="-"/>
            </a:pPr>
            <a:endParaRPr lang="de-DE" sz="14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solidFill>
                  <a:srgbClr val="000000"/>
                </a:solidFill>
                <a:latin typeface="Arial" panose="020B0604020202020204" pitchFamily="34" charset="0"/>
                <a:cs typeface="Arial" panose="020B0604020202020204" pitchFamily="34" charset="0"/>
              </a:rPr>
              <a:t> </a:t>
            </a:r>
          </a:p>
        </p:txBody>
      </p:sp>
      <p:pic>
        <p:nvPicPr>
          <p:cNvPr id="5" name="Grafik 4" descr="Ein Bild, das draußen, Wasser, Gelände, Höhle enthält.&#10;&#10;Automatisch generierte Beschreibung">
            <a:extLst>
              <a:ext uri="{FF2B5EF4-FFF2-40B4-BE49-F238E27FC236}">
                <a16:creationId xmlns:a16="http://schemas.microsoft.com/office/drawing/2014/main" id="{4F04DAFD-505D-EEE7-AE5A-847BAE4ED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4603" y="1032216"/>
            <a:ext cx="7362794" cy="2889280"/>
          </a:xfrm>
          <a:prstGeom prst="rect">
            <a:avLst/>
          </a:prstGeom>
        </p:spPr>
      </p:pic>
      <p:pic>
        <p:nvPicPr>
          <p:cNvPr id="6" name="Grafik 5">
            <a:extLst>
              <a:ext uri="{FF2B5EF4-FFF2-40B4-BE49-F238E27FC236}">
                <a16:creationId xmlns:a16="http://schemas.microsoft.com/office/drawing/2014/main" id="{863193C2-63C4-5431-E772-B2BD4A1F6A6D}"/>
              </a:ext>
            </a:extLst>
          </p:cNvPr>
          <p:cNvPicPr>
            <a:picLocks noChangeAspect="1"/>
          </p:cNvPicPr>
          <p:nvPr/>
        </p:nvPicPr>
        <p:blipFill>
          <a:blip r:embed="rId5"/>
          <a:stretch>
            <a:fillRect/>
          </a:stretch>
        </p:blipFill>
        <p:spPr>
          <a:xfrm>
            <a:off x="2419948" y="4088788"/>
            <a:ext cx="4002406" cy="2603347"/>
          </a:xfrm>
          <a:prstGeom prst="rect">
            <a:avLst/>
          </a:prstGeom>
        </p:spPr>
      </p:pic>
      <p:pic>
        <p:nvPicPr>
          <p:cNvPr id="7" name="Grafik 6">
            <a:extLst>
              <a:ext uri="{FF2B5EF4-FFF2-40B4-BE49-F238E27FC236}">
                <a16:creationId xmlns:a16="http://schemas.microsoft.com/office/drawing/2014/main" id="{CA2B161A-7ED9-DEE7-AC96-37816B7643C3}"/>
              </a:ext>
            </a:extLst>
          </p:cNvPr>
          <p:cNvPicPr>
            <a:picLocks noChangeAspect="1"/>
          </p:cNvPicPr>
          <p:nvPr/>
        </p:nvPicPr>
        <p:blipFill>
          <a:blip r:embed="rId6"/>
          <a:stretch>
            <a:fillRect/>
          </a:stretch>
        </p:blipFill>
        <p:spPr>
          <a:xfrm>
            <a:off x="6584279" y="4089697"/>
            <a:ext cx="3215379" cy="2615902"/>
          </a:xfrm>
          <a:prstGeom prst="rect">
            <a:avLst/>
          </a:prstGeom>
        </p:spPr>
      </p:pic>
      <p:pic>
        <p:nvPicPr>
          <p:cNvPr id="11" name="Grafik 10">
            <a:extLst>
              <a:ext uri="{FF2B5EF4-FFF2-40B4-BE49-F238E27FC236}">
                <a16:creationId xmlns:a16="http://schemas.microsoft.com/office/drawing/2014/main" id="{3C5C0970-CDB1-1EE5-BCCD-8137B7F9EB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12" name="Grafik 11">
            <a:extLst>
              <a:ext uri="{FF2B5EF4-FFF2-40B4-BE49-F238E27FC236}">
                <a16:creationId xmlns:a16="http://schemas.microsoft.com/office/drawing/2014/main" id="{7D1997B4-3D78-42F8-B3FF-2E8B38775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13" name="Grafik 12" descr="Ein Bild, das Schrift, Symbol, Grafiken, Logo enthält.&#10;&#10;Automatisch generierte Beschreibung">
            <a:extLst>
              <a:ext uri="{FF2B5EF4-FFF2-40B4-BE49-F238E27FC236}">
                <a16:creationId xmlns:a16="http://schemas.microsoft.com/office/drawing/2014/main" id="{D3DA769A-1B00-FF70-4744-729E64CB29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Tree>
    <p:extLst>
      <p:ext uri="{BB962C8B-B14F-4D97-AF65-F5344CB8AC3E}">
        <p14:creationId xmlns:p14="http://schemas.microsoft.com/office/powerpoint/2010/main" val="1973131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2BB93C2F-3005-E384-A096-A761E1BB55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13" name="Grafik 12">
            <a:extLst>
              <a:ext uri="{FF2B5EF4-FFF2-40B4-BE49-F238E27FC236}">
                <a16:creationId xmlns:a16="http://schemas.microsoft.com/office/drawing/2014/main" id="{8002014A-A437-34CD-A439-EBA56050AF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9" name="Grafik 8" descr="Ein Bild, das Kunst, Grün, Licht enthält.&#10;&#10;Automatisch generierte Beschreibung">
            <a:extLst>
              <a:ext uri="{FF2B5EF4-FFF2-40B4-BE49-F238E27FC236}">
                <a16:creationId xmlns:a16="http://schemas.microsoft.com/office/drawing/2014/main" id="{3FD85385-DF4B-486E-0CEB-6B2E62E1A3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pic>
        <p:nvPicPr>
          <p:cNvPr id="11" name="Grafik 10" descr="Ein Bild, das Schrift, Symbol, Grafiken, Logo enthält.&#10;&#10;Automatisch generierte Beschreibung">
            <a:extLst>
              <a:ext uri="{FF2B5EF4-FFF2-40B4-BE49-F238E27FC236}">
                <a16:creationId xmlns:a16="http://schemas.microsoft.com/office/drawing/2014/main" id="{388230CF-9569-E1FB-ED70-32020EA24E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16386" name="Rectangle 3"/>
          <p:cNvSpPr>
            <a:spLocks noGrp="1" noChangeArrowheads="1"/>
          </p:cNvSpPr>
          <p:nvPr>
            <p:ph type="body" idx="1"/>
          </p:nvPr>
        </p:nvSpPr>
        <p:spPr>
          <a:xfrm>
            <a:off x="2133600" y="1864816"/>
            <a:ext cx="8077200" cy="4840784"/>
          </a:xfrm>
        </p:spPr>
        <p:txBody>
          <a:bodyPr/>
          <a:lstStyle/>
          <a:p>
            <a:pPr algn="just" eaLnBrk="1" hangingPunct="1">
              <a:buFontTx/>
              <a:buNone/>
            </a:pPr>
            <a:endParaRPr lang="en-US" sz="2800" dirty="0">
              <a:latin typeface="Arial" charset="0"/>
            </a:endParaRPr>
          </a:p>
          <a:p>
            <a:pPr algn="just" eaLnBrk="1" hangingPunct="1">
              <a:buFontTx/>
              <a:buNone/>
            </a:pPr>
            <a:endParaRPr lang="en-US" sz="2800" dirty="0">
              <a:solidFill>
                <a:srgbClr val="FF0000"/>
              </a:solidFill>
              <a:latin typeface="Arial" charset="0"/>
            </a:endParaRPr>
          </a:p>
          <a:p>
            <a:pPr marL="0" indent="0" algn="just" eaLnBrk="1" hangingPunct="1">
              <a:buNone/>
            </a:pPr>
            <a:endParaRPr lang="en-US" sz="3000" dirty="0">
              <a:latin typeface="Arial" charset="0"/>
            </a:endParaRPr>
          </a:p>
        </p:txBody>
      </p:sp>
      <p:sp>
        <p:nvSpPr>
          <p:cNvPr id="2" name="Textfeld 1"/>
          <p:cNvSpPr txBox="1"/>
          <p:nvPr/>
        </p:nvSpPr>
        <p:spPr>
          <a:xfrm>
            <a:off x="2133600" y="2081715"/>
            <a:ext cx="8001000" cy="1618135"/>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Additionally, there will be an outlook on the savings that can be reached by implementing these technology combinations. This will not only be the savings in loss of product or avoidance of environmental pollution but also underwriting profits and possible economies of other pipeline integrity checks. </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7297507"/>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E8DDD185-F33C-A0D7-8821-A8F1CF42A636}"/>
              </a:ext>
            </a:extLst>
          </p:cNvPr>
          <p:cNvPicPr>
            <a:picLocks noChangeAspect="1"/>
          </p:cNvPicPr>
          <p:nvPr/>
        </p:nvPicPr>
        <p:blipFill>
          <a:blip r:embed="rId3" cstate="print">
            <a:alphaModFix amt="55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2592004"/>
            <a:ext cx="7924800" cy="1809983"/>
          </a:xfrm>
          <a:prstGeom prst="rect">
            <a:avLst/>
          </a:prstGeom>
          <a:noFill/>
        </p:spPr>
        <p:txBody>
          <a:bodyPr wrap="square" rtlCol="0">
            <a:spAutoFit/>
          </a:bodyPr>
          <a:lstStyle/>
          <a:p>
            <a:pPr algn="just">
              <a:lnSpc>
                <a:spcPct val="107000"/>
              </a:lnSpc>
              <a:spcAft>
                <a:spcPts val="800"/>
              </a:spcAft>
            </a:pPr>
            <a:r>
              <a:rPr lang="en-US" sz="1500" dirty="0">
                <a:latin typeface="ITC Avant Garde Std Bk" panose="020B0502020202020204" pitchFamily="34" charset="0"/>
                <a:ea typeface="Calibri" panose="020F0502020204030204" pitchFamily="34" charset="0"/>
                <a:cs typeface="Times New Roman" panose="02020603050405020304" pitchFamily="18" charset="0"/>
              </a:rPr>
              <a:t>There are a lot of different technical options to address the issue. One of the best is using leak detection pigs that are running inside of the line and are able to detect even the smallest product losses by means of acoustic data evaluation. It is the duty of technology providers to constantly develop and improve their methods to keep up with their opponents. But as the criminals are quickly reacting to the efforts the pipeline operators are taking to catch them, this technology can find even the smallest amounts of product loss you could not find with other technologies.</a:t>
            </a:r>
            <a:endParaRPr lang="de-DE" sz="1500" dirty="0">
              <a:latin typeface="ITC Avant Garde Std Bk" panose="020B0502020202020204" pitchFamily="34" charset="0"/>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ED059289-65F7-0E49-997D-2731D948A1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DCA068E8-B695-11DD-001B-3E7F4AADE3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FFA7D81E-FEEF-EEB0-ECEF-8E13AC7A0C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Rectangle 2">
            <a:extLst>
              <a:ext uri="{FF2B5EF4-FFF2-40B4-BE49-F238E27FC236}">
                <a16:creationId xmlns:a16="http://schemas.microsoft.com/office/drawing/2014/main" id="{9B8EEEE2-3DDD-04D4-C930-52A5A0D76E83}"/>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Why using Gottsberg Leak Detection System </a:t>
            </a:r>
          </a:p>
        </p:txBody>
      </p:sp>
    </p:spTree>
    <p:extLst>
      <p:ext uri="{BB962C8B-B14F-4D97-AF65-F5344CB8AC3E}">
        <p14:creationId xmlns:p14="http://schemas.microsoft.com/office/powerpoint/2010/main" val="29831416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CFB05500-6872-D25F-F90B-FD4FA299C4D7}"/>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2592004"/>
            <a:ext cx="7924800" cy="4367671"/>
          </a:xfrm>
          <a:prstGeom prst="rect">
            <a:avLst/>
          </a:prstGeom>
          <a:noFill/>
        </p:spPr>
        <p:txBody>
          <a:bodyPr wrap="square" rtlCol="0">
            <a:spAutoFit/>
          </a:bodyPr>
          <a:lstStyle/>
          <a:p>
            <a:pPr algn="just">
              <a:lnSpc>
                <a:spcPct val="107000"/>
              </a:lnSpc>
              <a:spcAft>
                <a:spcPts val="800"/>
              </a:spcAft>
            </a:pPr>
            <a:r>
              <a:rPr lang="en-US" sz="1500" dirty="0">
                <a:latin typeface="ITC Avant Garde Std Bk" panose="020B0502020202020204" pitchFamily="34" charset="0"/>
                <a:ea typeface="Calibri" panose="020F0502020204030204" pitchFamily="34" charset="0"/>
                <a:cs typeface="Times New Roman" panose="02020603050405020304" pitchFamily="18" charset="0"/>
              </a:rPr>
              <a:t>There are a lot of different technical options to address the issue. One of the best is using leak detection pigs that are running inside of the line and are able to detect even the smallest product losses by means of acoustic data evaluation. It is the duty of technology providers to constantly develop and improve their methods to keep up with their opponents. But as the criminals are quickly reacting to the efforts the pipeline operators are taking to catch them, this technology can find even the smallest amounts of product loss you could not find with other technologies.</a:t>
            </a:r>
            <a:endParaRPr lang="de-DE" sz="15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500" dirty="0">
                <a:latin typeface="ITC Avant Garde Std Bk" panose="020B0502020202020204" pitchFamily="34" charset="0"/>
                <a:ea typeface="Calibri" panose="020F0502020204030204" pitchFamily="34" charset="0"/>
                <a:cs typeface="Times New Roman" panose="02020603050405020304" pitchFamily="18" charset="0"/>
              </a:rPr>
              <a:t>The tools are running through the line, propelled by the flow during absolute normal operation and record all noises in the line. After processing the data, the analysis starts and leaks can clearly be identified and distinguished from all other noises. Also a precise location with an accuracy of 1-5 m can be done within the first run and without any external tools needed. Drawback of this option is that the tool needs to pass the point of leakage, sabotage or illegal tapping while product is siphoned from the line.</a:t>
            </a:r>
            <a:endParaRPr lang="de-DE" sz="1500" dirty="0">
              <a:latin typeface="ITC Avant Garde Std Bk" panose="020B0502020202020204" pitchFamily="34" charset="0"/>
              <a:ea typeface="Calibri" panose="020F0502020204030204" pitchFamily="34" charset="0"/>
              <a:cs typeface="Times New Roman" panose="02020603050405020304" pitchFamily="18" charset="0"/>
            </a:endParaRPr>
          </a:p>
          <a:p>
            <a:pPr marL="288290" indent="-285750" algn="just">
              <a:lnSpc>
                <a:spcPct val="107000"/>
              </a:lnSpc>
              <a:spcAft>
                <a:spcPts val="800"/>
              </a:spcAft>
              <a:buFontTx/>
              <a:buChar char="-"/>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r>
              <a:rPr lang="en-US" sz="1600" dirty="0">
                <a:solidFill>
                  <a:srgbClr val="000000"/>
                </a:solidFill>
                <a:latin typeface="ITC Avant Garde Std Bk" panose="020B0502020202020204" pitchFamily="34" charset="0"/>
                <a:cs typeface="Arial" panose="020B0604020202020204" pitchFamily="34" charset="0"/>
              </a:rPr>
              <a:t> </a:t>
            </a:r>
          </a:p>
        </p:txBody>
      </p:sp>
      <p:pic>
        <p:nvPicPr>
          <p:cNvPr id="5" name="Grafik 4">
            <a:extLst>
              <a:ext uri="{FF2B5EF4-FFF2-40B4-BE49-F238E27FC236}">
                <a16:creationId xmlns:a16="http://schemas.microsoft.com/office/drawing/2014/main" id="{ED059289-65F7-0E49-997D-2731D948A1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DCA068E8-B695-11DD-001B-3E7F4AADE3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FFA7D81E-FEEF-EEB0-ECEF-8E13AC7A0C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Rectangle 2">
            <a:extLst>
              <a:ext uri="{FF2B5EF4-FFF2-40B4-BE49-F238E27FC236}">
                <a16:creationId xmlns:a16="http://schemas.microsoft.com/office/drawing/2014/main" id="{9B8EEEE2-3DDD-04D4-C930-52A5A0D76E83}"/>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Why using Gottsberg Leak Detection System </a:t>
            </a:r>
          </a:p>
        </p:txBody>
      </p:sp>
    </p:spTree>
    <p:extLst>
      <p:ext uri="{BB962C8B-B14F-4D97-AF65-F5344CB8AC3E}">
        <p14:creationId xmlns:p14="http://schemas.microsoft.com/office/powerpoint/2010/main" val="269373848"/>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547949" y="228600"/>
            <a:ext cx="8991600" cy="1676400"/>
          </a:xfrm>
        </p:spPr>
        <p:txBody>
          <a:bodyPr/>
          <a:lstStyle/>
          <a:p>
            <a:br>
              <a:rPr lang="de-DE" sz="2400" b="1" dirty="0">
                <a:solidFill>
                  <a:schemeClr val="bg2">
                    <a:lumMod val="75000"/>
                  </a:schemeClr>
                </a:solidFill>
                <a:latin typeface="Arial" charset="0"/>
              </a:rPr>
            </a:br>
            <a:br>
              <a:rPr lang="de-DE" sz="2400" b="1" dirty="0">
                <a:solidFill>
                  <a:schemeClr val="bg2">
                    <a:lumMod val="75000"/>
                  </a:schemeClr>
                </a:solidFill>
                <a:latin typeface="Arial" charset="0"/>
              </a:rPr>
            </a:br>
            <a:endParaRPr lang="de-DE" sz="2400" dirty="0">
              <a:solidFill>
                <a:schemeClr val="bg2">
                  <a:lumMod val="75000"/>
                </a:schemeClr>
              </a:solidFill>
            </a:endParaRPr>
          </a:p>
        </p:txBody>
      </p:sp>
      <p:sp>
        <p:nvSpPr>
          <p:cNvPr id="3" name="Inhaltsplatzhalter 2"/>
          <p:cNvSpPr>
            <a:spLocks noGrp="1"/>
          </p:cNvSpPr>
          <p:nvPr>
            <p:ph idx="1"/>
          </p:nvPr>
        </p:nvSpPr>
        <p:spPr>
          <a:xfrm>
            <a:off x="2057400" y="1905000"/>
            <a:ext cx="9525000" cy="4800600"/>
          </a:xfrm>
        </p:spPr>
        <p:txBody>
          <a:bodyPr/>
          <a:lstStyle/>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Only</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system</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suitable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for</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smallest</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leaks</a:t>
            </a:r>
            <a:r>
              <a:rPr lang="de-DE" sz="1600" dirty="0">
                <a:latin typeface="ITC Avant Garde Std Bk" panose="020B0502020202020204" pitchFamily="34" charset="0"/>
                <a:cs typeface="Arial" pitchFamily="34" charset="0"/>
              </a:rPr>
              <a:t> (6.8 l/</a:t>
            </a:r>
            <a:r>
              <a:rPr lang="de-DE" sz="1600" dirty="0" err="1">
                <a:latin typeface="ITC Avant Garde Std Bk" panose="020B0502020202020204" pitchFamily="34" charset="0"/>
                <a:cs typeface="Arial" pitchFamily="34" charset="0"/>
              </a:rPr>
              <a:t>hr</a:t>
            </a:r>
            <a:r>
              <a:rPr lang="de-DE" sz="1600" dirty="0">
                <a:latin typeface="ITC Avant Garde Std Bk" panose="020B0502020202020204" pitchFamily="34" charset="0"/>
                <a:cs typeface="Arial" pitchFamily="34" charset="0"/>
              </a:rPr>
              <a:t>)</a:t>
            </a:r>
          </a:p>
          <a:p>
            <a:pPr marL="0" indent="0">
              <a:lnSpc>
                <a:spcPct val="150000"/>
              </a:lnSpc>
              <a:buNone/>
            </a:pPr>
            <a:endParaRPr lang="de-DE" sz="1600" dirty="0">
              <a:solidFill>
                <a:srgbClr val="000000"/>
              </a:solidFill>
              <a:latin typeface="ITC Avant Garde Std Bk" panose="020B0502020202020204" pitchFamily="34" charset="0"/>
              <a:cs typeface="Arial" pitchFamily="34" charset="0"/>
            </a:endParaRPr>
          </a:p>
          <a:p>
            <a:pPr marL="0" indent="0">
              <a:lnSpc>
                <a:spcPct val="150000"/>
              </a:lnSpc>
              <a:buNone/>
            </a:pPr>
            <a:endParaRPr lang="de-DE" sz="1600" dirty="0">
              <a:solidFill>
                <a:srgbClr val="000000"/>
              </a:solidFill>
              <a:latin typeface="ITC Avant Garde Std Bk" panose="020B0502020202020204" pitchFamily="34" charset="0"/>
              <a:cs typeface="Arial" pitchFamily="34" charset="0"/>
            </a:endParaRPr>
          </a:p>
          <a:p>
            <a:pPr marL="0" indent="0">
              <a:lnSpc>
                <a:spcPct val="150000"/>
              </a:lnSpc>
              <a:buNone/>
            </a:pPr>
            <a:endParaRPr lang="de-DE" sz="1600" dirty="0">
              <a:latin typeface="ITC Avant Garde Std Bk" panose="020B0502020202020204" pitchFamily="34" charset="0"/>
              <a:cs typeface="Arial" pitchFamily="34" charset="0"/>
            </a:endParaRPr>
          </a:p>
        </p:txBody>
      </p:sp>
      <p:pic>
        <p:nvPicPr>
          <p:cNvPr id="4" name="Grafik 3">
            <a:extLst>
              <a:ext uri="{FF2B5EF4-FFF2-40B4-BE49-F238E27FC236}">
                <a16:creationId xmlns:a16="http://schemas.microsoft.com/office/drawing/2014/main" id="{143B74FF-8DBB-CF9F-BCEE-0B6702D0B5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8B11AAEB-0D5E-B768-396A-99000B419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88CF0521-DB6E-F753-C967-CB87D11D3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pic>
        <p:nvPicPr>
          <p:cNvPr id="8" name="Grafik 7" descr="Ein Bild, das Kunst, Grün, Licht enthält.&#10;&#10;Automatisch generierte Beschreibung">
            <a:extLst>
              <a:ext uri="{FF2B5EF4-FFF2-40B4-BE49-F238E27FC236}">
                <a16:creationId xmlns:a16="http://schemas.microsoft.com/office/drawing/2014/main" id="{24F6E469-0401-15C5-906F-9C0BAEB23650}"/>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Tree>
    <p:extLst>
      <p:ext uri="{BB962C8B-B14F-4D97-AF65-F5344CB8AC3E}">
        <p14:creationId xmlns:p14="http://schemas.microsoft.com/office/powerpoint/2010/main" val="829754123"/>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547949" y="228600"/>
            <a:ext cx="8991600" cy="1676400"/>
          </a:xfrm>
        </p:spPr>
        <p:txBody>
          <a:bodyPr/>
          <a:lstStyle/>
          <a:p>
            <a:br>
              <a:rPr lang="de-DE" sz="2400" b="1" dirty="0">
                <a:solidFill>
                  <a:schemeClr val="bg2">
                    <a:lumMod val="75000"/>
                  </a:schemeClr>
                </a:solidFill>
                <a:latin typeface="Arial" charset="0"/>
              </a:rPr>
            </a:br>
            <a:br>
              <a:rPr lang="de-DE" sz="2400" b="1" dirty="0">
                <a:solidFill>
                  <a:schemeClr val="bg2">
                    <a:lumMod val="75000"/>
                  </a:schemeClr>
                </a:solidFill>
                <a:latin typeface="Arial" charset="0"/>
              </a:rPr>
            </a:br>
            <a:endParaRPr lang="de-DE" sz="2400" dirty="0">
              <a:solidFill>
                <a:schemeClr val="bg2">
                  <a:lumMod val="75000"/>
                </a:schemeClr>
              </a:solidFill>
            </a:endParaRPr>
          </a:p>
        </p:txBody>
      </p:sp>
      <p:sp>
        <p:nvSpPr>
          <p:cNvPr id="3" name="Inhaltsplatzhalter 2"/>
          <p:cNvSpPr>
            <a:spLocks noGrp="1"/>
          </p:cNvSpPr>
          <p:nvPr>
            <p:ph idx="1"/>
          </p:nvPr>
        </p:nvSpPr>
        <p:spPr>
          <a:xfrm>
            <a:off x="2057400" y="1905000"/>
            <a:ext cx="9525000" cy="4800600"/>
          </a:xfrm>
        </p:spPr>
        <p:txBody>
          <a:bodyPr/>
          <a:lstStyle/>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Only</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system</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suitable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for</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smallest</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leaks</a:t>
            </a:r>
            <a:r>
              <a:rPr lang="de-DE" sz="1600" dirty="0">
                <a:latin typeface="ITC Avant Garde Std Bk" panose="020B0502020202020204" pitchFamily="34" charset="0"/>
                <a:cs typeface="Arial" pitchFamily="34" charset="0"/>
              </a:rPr>
              <a:t> (6.8 l/</a:t>
            </a:r>
            <a:r>
              <a:rPr lang="de-DE" sz="1600" dirty="0" err="1">
                <a:latin typeface="ITC Avant Garde Std Bk" panose="020B0502020202020204" pitchFamily="34" charset="0"/>
                <a:cs typeface="Arial" pitchFamily="34" charset="0"/>
              </a:rPr>
              <a:t>hr</a:t>
            </a:r>
            <a:r>
              <a:rPr lang="de-DE" sz="1600" dirty="0">
                <a:latin typeface="ITC Avant Garde Std Bk" panose="020B0502020202020204" pitchFamily="34" charset="0"/>
                <a:cs typeface="Arial" pitchFamily="34" charset="0"/>
              </a:rPr>
              <a:t>)</a:t>
            </a: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Locating</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of</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the</a:t>
            </a:r>
            <a:r>
              <a:rPr lang="de-DE" sz="1600" dirty="0">
                <a:latin typeface="ITC Avant Garde Std Bk" panose="020B0502020202020204" pitchFamily="34" charset="0"/>
                <a:cs typeface="Arial" pitchFamily="34" charset="0"/>
              </a:rPr>
              <a:t> leak </a:t>
            </a:r>
            <a:r>
              <a:rPr lang="de-DE" sz="1600" dirty="0" err="1">
                <a:latin typeface="ITC Avant Garde Std Bk" panose="020B0502020202020204" pitchFamily="34" charset="0"/>
                <a:cs typeface="Arial" pitchFamily="34" charset="0"/>
              </a:rPr>
              <a:t>is</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done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during</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run</a:t>
            </a:r>
            <a:endParaRPr lang="de-DE" sz="1600" dirty="0">
              <a:latin typeface="ITC Avant Garde Std Bk" panose="020B0502020202020204" pitchFamily="34" charset="0"/>
              <a:cs typeface="Arial" pitchFamily="34" charset="0"/>
            </a:endParaRPr>
          </a:p>
          <a:p>
            <a:pPr marL="0" indent="0">
              <a:lnSpc>
                <a:spcPct val="150000"/>
              </a:lnSpc>
              <a:buNone/>
            </a:pPr>
            <a:endParaRPr lang="de-DE" sz="1600" dirty="0">
              <a:solidFill>
                <a:srgbClr val="000000"/>
              </a:solidFill>
              <a:latin typeface="ITC Avant Garde Std Bk" panose="020B0502020202020204" pitchFamily="34" charset="0"/>
              <a:cs typeface="Arial" pitchFamily="34" charset="0"/>
            </a:endParaRPr>
          </a:p>
          <a:p>
            <a:pPr marL="0" indent="0">
              <a:lnSpc>
                <a:spcPct val="150000"/>
              </a:lnSpc>
              <a:buNone/>
            </a:pPr>
            <a:endParaRPr lang="de-DE" sz="1600" dirty="0">
              <a:solidFill>
                <a:srgbClr val="000000"/>
              </a:solidFill>
              <a:latin typeface="ITC Avant Garde Std Bk" panose="020B0502020202020204" pitchFamily="34" charset="0"/>
              <a:cs typeface="Arial" pitchFamily="34" charset="0"/>
            </a:endParaRPr>
          </a:p>
          <a:p>
            <a:pPr marL="0" indent="0">
              <a:lnSpc>
                <a:spcPct val="150000"/>
              </a:lnSpc>
              <a:buNone/>
            </a:pPr>
            <a:endParaRPr lang="de-DE" sz="1600" dirty="0">
              <a:latin typeface="ITC Avant Garde Std Bk" panose="020B0502020202020204" pitchFamily="34" charset="0"/>
              <a:cs typeface="Arial" pitchFamily="34" charset="0"/>
            </a:endParaRPr>
          </a:p>
        </p:txBody>
      </p:sp>
      <p:pic>
        <p:nvPicPr>
          <p:cNvPr id="4" name="Grafik 3">
            <a:extLst>
              <a:ext uri="{FF2B5EF4-FFF2-40B4-BE49-F238E27FC236}">
                <a16:creationId xmlns:a16="http://schemas.microsoft.com/office/drawing/2014/main" id="{143B74FF-8DBB-CF9F-BCEE-0B6702D0B5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8B11AAEB-0D5E-B768-396A-99000B419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88CF0521-DB6E-F753-C967-CB87D11D3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pic>
        <p:nvPicPr>
          <p:cNvPr id="5" name="Grafik 4" descr="Ein Bild, das Kunst, Grün, Licht enthält.&#10;&#10;Automatisch generierte Beschreibung">
            <a:extLst>
              <a:ext uri="{FF2B5EF4-FFF2-40B4-BE49-F238E27FC236}">
                <a16:creationId xmlns:a16="http://schemas.microsoft.com/office/drawing/2014/main" id="{2BB02857-D524-6432-80BF-02FD4B88BCFB}"/>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Tree>
    <p:extLst>
      <p:ext uri="{BB962C8B-B14F-4D97-AF65-F5344CB8AC3E}">
        <p14:creationId xmlns:p14="http://schemas.microsoft.com/office/powerpoint/2010/main" val="2968464787"/>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547949" y="228600"/>
            <a:ext cx="8991600" cy="1676400"/>
          </a:xfrm>
        </p:spPr>
        <p:txBody>
          <a:bodyPr/>
          <a:lstStyle/>
          <a:p>
            <a:br>
              <a:rPr lang="de-DE" sz="2400" b="1" dirty="0">
                <a:solidFill>
                  <a:schemeClr val="bg2">
                    <a:lumMod val="75000"/>
                  </a:schemeClr>
                </a:solidFill>
                <a:latin typeface="Arial" charset="0"/>
              </a:rPr>
            </a:br>
            <a:br>
              <a:rPr lang="de-DE" sz="2400" b="1" dirty="0">
                <a:solidFill>
                  <a:schemeClr val="bg2">
                    <a:lumMod val="75000"/>
                  </a:schemeClr>
                </a:solidFill>
                <a:latin typeface="Arial" charset="0"/>
              </a:rPr>
            </a:br>
            <a:endParaRPr lang="de-DE" sz="2400" dirty="0">
              <a:solidFill>
                <a:schemeClr val="bg2">
                  <a:lumMod val="75000"/>
                </a:schemeClr>
              </a:solidFill>
            </a:endParaRPr>
          </a:p>
        </p:txBody>
      </p:sp>
      <p:sp>
        <p:nvSpPr>
          <p:cNvPr id="3" name="Inhaltsplatzhalter 2"/>
          <p:cNvSpPr>
            <a:spLocks noGrp="1"/>
          </p:cNvSpPr>
          <p:nvPr>
            <p:ph idx="1"/>
          </p:nvPr>
        </p:nvSpPr>
        <p:spPr>
          <a:xfrm>
            <a:off x="2057400" y="1905000"/>
            <a:ext cx="9525000" cy="4800600"/>
          </a:xfrm>
        </p:spPr>
        <p:txBody>
          <a:bodyPr/>
          <a:lstStyle/>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Only</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system</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suitable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for</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smallest</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leaks</a:t>
            </a:r>
            <a:r>
              <a:rPr lang="de-DE" sz="1600" dirty="0">
                <a:latin typeface="ITC Avant Garde Std Bk" panose="020B0502020202020204" pitchFamily="34" charset="0"/>
                <a:cs typeface="Arial" pitchFamily="34" charset="0"/>
              </a:rPr>
              <a:t> (6.8 l/</a:t>
            </a:r>
            <a:r>
              <a:rPr lang="de-DE" sz="1600" dirty="0" err="1">
                <a:latin typeface="ITC Avant Garde Std Bk" panose="020B0502020202020204" pitchFamily="34" charset="0"/>
                <a:cs typeface="Arial" pitchFamily="34" charset="0"/>
              </a:rPr>
              <a:t>hr</a:t>
            </a:r>
            <a:r>
              <a:rPr lang="de-DE" sz="1600" dirty="0">
                <a:latin typeface="ITC Avant Garde Std Bk" panose="020B0502020202020204" pitchFamily="34" charset="0"/>
                <a:cs typeface="Arial" pitchFamily="34" charset="0"/>
              </a:rPr>
              <a:t>)</a:t>
            </a: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Locating</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of</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the</a:t>
            </a:r>
            <a:r>
              <a:rPr lang="de-DE" sz="1600" dirty="0">
                <a:latin typeface="ITC Avant Garde Std Bk" panose="020B0502020202020204" pitchFamily="34" charset="0"/>
                <a:cs typeface="Arial" pitchFamily="34" charset="0"/>
              </a:rPr>
              <a:t> leak </a:t>
            </a:r>
            <a:r>
              <a:rPr lang="de-DE" sz="1600" dirty="0" err="1">
                <a:latin typeface="ITC Avant Garde Std Bk" panose="020B0502020202020204" pitchFamily="34" charset="0"/>
                <a:cs typeface="Arial" pitchFamily="34" charset="0"/>
              </a:rPr>
              <a:t>is</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done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during</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run</a:t>
            </a:r>
            <a:endParaRPr lang="de-DE" sz="1600" dirty="0">
              <a:latin typeface="ITC Avant Garde Std Bk" panose="020B0502020202020204" pitchFamily="34" charset="0"/>
              <a:cs typeface="Arial" pitchFamily="34" charset="0"/>
            </a:endParaRP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False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alarms</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are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reliably</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avoided</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with</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noise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filters</a:t>
            </a:r>
            <a:r>
              <a:rPr lang="de-DE" sz="1600" dirty="0">
                <a:latin typeface="ITC Avant Garde Std Bk" panose="020B0502020202020204" pitchFamily="34" charset="0"/>
                <a:cs typeface="Arial" pitchFamily="34" charset="0"/>
              </a:rPr>
              <a:t> and 128 </a:t>
            </a:r>
            <a:r>
              <a:rPr lang="de-DE" sz="1600" dirty="0" err="1">
                <a:latin typeface="ITC Avant Garde Std Bk" panose="020B0502020202020204" pitchFamily="34" charset="0"/>
                <a:cs typeface="Arial" pitchFamily="34" charset="0"/>
              </a:rPr>
              <a:t>channel</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frequency</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analysis</a:t>
            </a:r>
            <a:endParaRPr lang="de-DE" sz="1600" dirty="0">
              <a:latin typeface="ITC Avant Garde Std Bk" panose="020B0502020202020204" pitchFamily="34" charset="0"/>
              <a:cs typeface="Arial" pitchFamily="34" charset="0"/>
            </a:endParaRPr>
          </a:p>
          <a:p>
            <a:pPr marL="0" indent="0">
              <a:lnSpc>
                <a:spcPct val="150000"/>
              </a:lnSpc>
              <a:buNone/>
            </a:pPr>
            <a:endParaRPr lang="de-DE" sz="1600" dirty="0">
              <a:solidFill>
                <a:srgbClr val="000000"/>
              </a:solidFill>
              <a:latin typeface="ITC Avant Garde Std Bk" panose="020B0502020202020204" pitchFamily="34" charset="0"/>
              <a:cs typeface="Arial" pitchFamily="34" charset="0"/>
            </a:endParaRPr>
          </a:p>
          <a:p>
            <a:pPr marL="0" indent="0">
              <a:lnSpc>
                <a:spcPct val="150000"/>
              </a:lnSpc>
              <a:buNone/>
            </a:pPr>
            <a:endParaRPr lang="de-DE" sz="1600" dirty="0">
              <a:solidFill>
                <a:srgbClr val="000000"/>
              </a:solidFill>
              <a:latin typeface="ITC Avant Garde Std Bk" panose="020B0502020202020204" pitchFamily="34" charset="0"/>
              <a:cs typeface="Arial" pitchFamily="34" charset="0"/>
            </a:endParaRPr>
          </a:p>
          <a:p>
            <a:pPr marL="0" indent="0">
              <a:lnSpc>
                <a:spcPct val="150000"/>
              </a:lnSpc>
              <a:buNone/>
            </a:pPr>
            <a:endParaRPr lang="de-DE" sz="1600" dirty="0">
              <a:latin typeface="ITC Avant Garde Std Bk" panose="020B0502020202020204" pitchFamily="34" charset="0"/>
              <a:cs typeface="Arial" pitchFamily="34" charset="0"/>
            </a:endParaRPr>
          </a:p>
        </p:txBody>
      </p:sp>
      <p:pic>
        <p:nvPicPr>
          <p:cNvPr id="4" name="Grafik 3">
            <a:extLst>
              <a:ext uri="{FF2B5EF4-FFF2-40B4-BE49-F238E27FC236}">
                <a16:creationId xmlns:a16="http://schemas.microsoft.com/office/drawing/2014/main" id="{143B74FF-8DBB-CF9F-BCEE-0B6702D0B5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8B11AAEB-0D5E-B768-396A-99000B419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88CF0521-DB6E-F753-C967-CB87D11D3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pic>
        <p:nvPicPr>
          <p:cNvPr id="5" name="Grafik 4" descr="Ein Bild, das Kunst, Grün, Licht enthält.&#10;&#10;Automatisch generierte Beschreibung">
            <a:extLst>
              <a:ext uri="{FF2B5EF4-FFF2-40B4-BE49-F238E27FC236}">
                <a16:creationId xmlns:a16="http://schemas.microsoft.com/office/drawing/2014/main" id="{2BC7DEA6-5563-1B9F-FC9D-17E4E2366C2D}"/>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Tree>
    <p:extLst>
      <p:ext uri="{BB962C8B-B14F-4D97-AF65-F5344CB8AC3E}">
        <p14:creationId xmlns:p14="http://schemas.microsoft.com/office/powerpoint/2010/main" val="1583472840"/>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fik 4" descr="Ein Bild, das Kunst, Grün, Licht enthält.&#10;&#10;Automatisch generierte Beschreibung">
            <a:extLst>
              <a:ext uri="{FF2B5EF4-FFF2-40B4-BE49-F238E27FC236}">
                <a16:creationId xmlns:a16="http://schemas.microsoft.com/office/drawing/2014/main" id="{93C1D01A-7836-CBC4-84D7-FC51A1929AFD}"/>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
        <p:nvSpPr>
          <p:cNvPr id="2" name="Titel 1"/>
          <p:cNvSpPr>
            <a:spLocks noGrp="1"/>
          </p:cNvSpPr>
          <p:nvPr>
            <p:ph type="title"/>
          </p:nvPr>
        </p:nvSpPr>
        <p:spPr>
          <a:xfrm>
            <a:off x="1547949" y="228600"/>
            <a:ext cx="8991600" cy="1676400"/>
          </a:xfrm>
        </p:spPr>
        <p:txBody>
          <a:bodyPr/>
          <a:lstStyle/>
          <a:p>
            <a:br>
              <a:rPr lang="de-DE" sz="2400" b="1" dirty="0">
                <a:solidFill>
                  <a:schemeClr val="bg2">
                    <a:lumMod val="75000"/>
                  </a:schemeClr>
                </a:solidFill>
                <a:latin typeface="Arial" charset="0"/>
              </a:rPr>
            </a:br>
            <a:br>
              <a:rPr lang="de-DE" sz="2400" b="1" dirty="0">
                <a:solidFill>
                  <a:schemeClr val="bg2">
                    <a:lumMod val="75000"/>
                  </a:schemeClr>
                </a:solidFill>
                <a:latin typeface="Arial" charset="0"/>
              </a:rPr>
            </a:br>
            <a:endParaRPr lang="de-DE" sz="2400" dirty="0">
              <a:solidFill>
                <a:schemeClr val="bg2">
                  <a:lumMod val="75000"/>
                </a:schemeClr>
              </a:solidFill>
            </a:endParaRPr>
          </a:p>
        </p:txBody>
      </p:sp>
      <p:sp>
        <p:nvSpPr>
          <p:cNvPr id="3" name="Inhaltsplatzhalter 2"/>
          <p:cNvSpPr>
            <a:spLocks noGrp="1"/>
          </p:cNvSpPr>
          <p:nvPr>
            <p:ph idx="1"/>
          </p:nvPr>
        </p:nvSpPr>
        <p:spPr>
          <a:xfrm>
            <a:off x="2057400" y="1905000"/>
            <a:ext cx="9525000" cy="4800600"/>
          </a:xfrm>
        </p:spPr>
        <p:txBody>
          <a:bodyPr/>
          <a:lstStyle/>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Only</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system</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suitable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for</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smallest</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leaks</a:t>
            </a:r>
            <a:r>
              <a:rPr lang="de-DE" sz="1600" dirty="0">
                <a:latin typeface="ITC Avant Garde Std Bk" panose="020B0502020202020204" pitchFamily="34" charset="0"/>
                <a:cs typeface="Arial" pitchFamily="34" charset="0"/>
              </a:rPr>
              <a:t> (6.8 l/</a:t>
            </a:r>
            <a:r>
              <a:rPr lang="de-DE" sz="1600" dirty="0" err="1">
                <a:latin typeface="ITC Avant Garde Std Bk" panose="020B0502020202020204" pitchFamily="34" charset="0"/>
                <a:cs typeface="Arial" pitchFamily="34" charset="0"/>
              </a:rPr>
              <a:t>hr</a:t>
            </a:r>
            <a:r>
              <a:rPr lang="de-DE" sz="1600" dirty="0">
                <a:latin typeface="ITC Avant Garde Std Bk" panose="020B0502020202020204" pitchFamily="34" charset="0"/>
                <a:cs typeface="Arial" pitchFamily="34" charset="0"/>
              </a:rPr>
              <a:t>)</a:t>
            </a: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Locating</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of</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the</a:t>
            </a:r>
            <a:r>
              <a:rPr lang="de-DE" sz="1600" dirty="0">
                <a:latin typeface="ITC Avant Garde Std Bk" panose="020B0502020202020204" pitchFamily="34" charset="0"/>
                <a:cs typeface="Arial" pitchFamily="34" charset="0"/>
              </a:rPr>
              <a:t> leak </a:t>
            </a:r>
            <a:r>
              <a:rPr lang="de-DE" sz="1600" dirty="0" err="1">
                <a:latin typeface="ITC Avant Garde Std Bk" panose="020B0502020202020204" pitchFamily="34" charset="0"/>
                <a:cs typeface="Arial" pitchFamily="34" charset="0"/>
              </a:rPr>
              <a:t>is</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done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during</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run</a:t>
            </a:r>
            <a:endParaRPr lang="de-DE" sz="1600" dirty="0">
              <a:latin typeface="ITC Avant Garde Std Bk" panose="020B0502020202020204" pitchFamily="34" charset="0"/>
              <a:cs typeface="Arial" pitchFamily="34" charset="0"/>
            </a:endParaRP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False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alarms</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are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reliably</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avoided</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with</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noise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filters</a:t>
            </a:r>
            <a:r>
              <a:rPr lang="de-DE" sz="1600" dirty="0">
                <a:latin typeface="ITC Avant Garde Std Bk" panose="020B0502020202020204" pitchFamily="34" charset="0"/>
                <a:cs typeface="Arial" pitchFamily="34" charset="0"/>
              </a:rPr>
              <a:t> and 128 </a:t>
            </a:r>
            <a:r>
              <a:rPr lang="de-DE" sz="1600" dirty="0" err="1">
                <a:latin typeface="ITC Avant Garde Std Bk" panose="020B0502020202020204" pitchFamily="34" charset="0"/>
                <a:cs typeface="Arial" pitchFamily="34" charset="0"/>
              </a:rPr>
              <a:t>channel</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frequency</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analysis</a:t>
            </a:r>
            <a:endParaRPr lang="de-DE" sz="1600" dirty="0">
              <a:latin typeface="ITC Avant Garde Std Bk" panose="020B0502020202020204" pitchFamily="34" charset="0"/>
              <a:cs typeface="Arial" pitchFamily="34" charset="0"/>
            </a:endParaRP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en-US" sz="1600" dirty="0">
                <a:latin typeface="ITC Avant Garde Std Bk" panose="020B0502020202020204" pitchFamily="34" charset="0"/>
                <a:cs typeface="Arial" pitchFamily="34" charset="0"/>
              </a:rPr>
              <a:t>Run results within a few hours</a:t>
            </a:r>
            <a:endParaRPr lang="de-DE" sz="1600" dirty="0">
              <a:latin typeface="ITC Avant Garde Std Bk" panose="020B0502020202020204" pitchFamily="34" charset="0"/>
              <a:cs typeface="Arial" pitchFamily="34" charset="0"/>
            </a:endParaRPr>
          </a:p>
          <a:p>
            <a:pPr marL="0" indent="0">
              <a:lnSpc>
                <a:spcPct val="150000"/>
              </a:lnSpc>
              <a:buNone/>
            </a:pPr>
            <a:endParaRPr lang="de-DE" sz="1600" dirty="0">
              <a:solidFill>
                <a:srgbClr val="000000"/>
              </a:solidFill>
              <a:latin typeface="ITC Avant Garde Std Bk" panose="020B0502020202020204" pitchFamily="34" charset="0"/>
              <a:cs typeface="Arial" pitchFamily="34" charset="0"/>
            </a:endParaRPr>
          </a:p>
          <a:p>
            <a:pPr marL="0" indent="0">
              <a:lnSpc>
                <a:spcPct val="150000"/>
              </a:lnSpc>
              <a:buNone/>
            </a:pPr>
            <a:endParaRPr lang="de-DE" sz="1600" dirty="0">
              <a:solidFill>
                <a:srgbClr val="000000"/>
              </a:solidFill>
              <a:latin typeface="ITC Avant Garde Std Bk" panose="020B0502020202020204" pitchFamily="34" charset="0"/>
              <a:cs typeface="Arial" pitchFamily="34" charset="0"/>
            </a:endParaRPr>
          </a:p>
          <a:p>
            <a:pPr marL="0" indent="0">
              <a:lnSpc>
                <a:spcPct val="150000"/>
              </a:lnSpc>
              <a:buNone/>
            </a:pPr>
            <a:endParaRPr lang="de-DE" sz="1600" dirty="0">
              <a:latin typeface="ITC Avant Garde Std Bk" panose="020B0502020202020204" pitchFamily="34" charset="0"/>
              <a:cs typeface="Arial" pitchFamily="34" charset="0"/>
            </a:endParaRPr>
          </a:p>
        </p:txBody>
      </p:sp>
      <p:pic>
        <p:nvPicPr>
          <p:cNvPr id="4" name="Grafik 3">
            <a:extLst>
              <a:ext uri="{FF2B5EF4-FFF2-40B4-BE49-F238E27FC236}">
                <a16:creationId xmlns:a16="http://schemas.microsoft.com/office/drawing/2014/main" id="{143B74FF-8DBB-CF9F-BCEE-0B6702D0B5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8B11AAEB-0D5E-B768-396A-99000B4199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88CF0521-DB6E-F753-C967-CB87D11D3B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Tree>
    <p:extLst>
      <p:ext uri="{BB962C8B-B14F-4D97-AF65-F5344CB8AC3E}">
        <p14:creationId xmlns:p14="http://schemas.microsoft.com/office/powerpoint/2010/main" val="3719424084"/>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fik 4" descr="Ein Bild, das Kunst, Grün, Licht enthält.&#10;&#10;Automatisch generierte Beschreibung">
            <a:extLst>
              <a:ext uri="{FF2B5EF4-FFF2-40B4-BE49-F238E27FC236}">
                <a16:creationId xmlns:a16="http://schemas.microsoft.com/office/drawing/2014/main" id="{FBA6D4AF-3203-7585-5919-0FB5970C8C74}"/>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
        <p:nvSpPr>
          <p:cNvPr id="2" name="Titel 1"/>
          <p:cNvSpPr>
            <a:spLocks noGrp="1"/>
          </p:cNvSpPr>
          <p:nvPr>
            <p:ph type="title"/>
          </p:nvPr>
        </p:nvSpPr>
        <p:spPr>
          <a:xfrm>
            <a:off x="1547949" y="228600"/>
            <a:ext cx="8991600" cy="1676400"/>
          </a:xfrm>
        </p:spPr>
        <p:txBody>
          <a:bodyPr/>
          <a:lstStyle/>
          <a:p>
            <a:br>
              <a:rPr lang="de-DE" sz="2400" b="1" dirty="0">
                <a:solidFill>
                  <a:schemeClr val="bg2">
                    <a:lumMod val="75000"/>
                  </a:schemeClr>
                </a:solidFill>
                <a:latin typeface="Arial" charset="0"/>
              </a:rPr>
            </a:br>
            <a:br>
              <a:rPr lang="de-DE" sz="2400" b="1" dirty="0">
                <a:solidFill>
                  <a:schemeClr val="bg2">
                    <a:lumMod val="75000"/>
                  </a:schemeClr>
                </a:solidFill>
                <a:latin typeface="Arial" charset="0"/>
              </a:rPr>
            </a:br>
            <a:endParaRPr lang="de-DE" sz="2400" dirty="0">
              <a:solidFill>
                <a:schemeClr val="bg2">
                  <a:lumMod val="75000"/>
                </a:schemeClr>
              </a:solidFill>
            </a:endParaRPr>
          </a:p>
        </p:txBody>
      </p:sp>
      <p:sp>
        <p:nvSpPr>
          <p:cNvPr id="3" name="Inhaltsplatzhalter 2"/>
          <p:cNvSpPr>
            <a:spLocks noGrp="1"/>
          </p:cNvSpPr>
          <p:nvPr>
            <p:ph idx="1"/>
          </p:nvPr>
        </p:nvSpPr>
        <p:spPr>
          <a:xfrm>
            <a:off x="2057400" y="1905000"/>
            <a:ext cx="9525000" cy="4800600"/>
          </a:xfrm>
        </p:spPr>
        <p:txBody>
          <a:bodyPr/>
          <a:lstStyle/>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Only</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system</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suitable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for</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smallest</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leaks</a:t>
            </a:r>
            <a:r>
              <a:rPr lang="de-DE" sz="1600" dirty="0">
                <a:latin typeface="ITC Avant Garde Std Bk" panose="020B0502020202020204" pitchFamily="34" charset="0"/>
                <a:cs typeface="Arial" pitchFamily="34" charset="0"/>
              </a:rPr>
              <a:t> (6.8 l/</a:t>
            </a:r>
            <a:r>
              <a:rPr lang="de-DE" sz="1600" dirty="0" err="1">
                <a:latin typeface="ITC Avant Garde Std Bk" panose="020B0502020202020204" pitchFamily="34" charset="0"/>
                <a:cs typeface="Arial" pitchFamily="34" charset="0"/>
              </a:rPr>
              <a:t>hr</a:t>
            </a:r>
            <a:r>
              <a:rPr lang="de-DE" sz="1600" dirty="0">
                <a:latin typeface="ITC Avant Garde Std Bk" panose="020B0502020202020204" pitchFamily="34" charset="0"/>
                <a:cs typeface="Arial" pitchFamily="34" charset="0"/>
              </a:rPr>
              <a:t>)</a:t>
            </a: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Locating</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of</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the</a:t>
            </a:r>
            <a:r>
              <a:rPr lang="de-DE" sz="1600" dirty="0">
                <a:latin typeface="ITC Avant Garde Std Bk" panose="020B0502020202020204" pitchFamily="34" charset="0"/>
                <a:cs typeface="Arial" pitchFamily="34" charset="0"/>
              </a:rPr>
              <a:t> leak </a:t>
            </a:r>
            <a:r>
              <a:rPr lang="de-DE" sz="1600" dirty="0" err="1">
                <a:latin typeface="ITC Avant Garde Std Bk" panose="020B0502020202020204" pitchFamily="34" charset="0"/>
                <a:cs typeface="Arial" pitchFamily="34" charset="0"/>
              </a:rPr>
              <a:t>is</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done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during</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run</a:t>
            </a:r>
            <a:endParaRPr lang="de-DE" sz="1600" dirty="0">
              <a:latin typeface="ITC Avant Garde Std Bk" panose="020B0502020202020204" pitchFamily="34" charset="0"/>
              <a:cs typeface="Arial" pitchFamily="34" charset="0"/>
            </a:endParaRP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False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alarms</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are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reliably</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avoided</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with</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noise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filters</a:t>
            </a:r>
            <a:r>
              <a:rPr lang="de-DE" sz="1600" dirty="0">
                <a:latin typeface="ITC Avant Garde Std Bk" panose="020B0502020202020204" pitchFamily="34" charset="0"/>
                <a:cs typeface="Arial" pitchFamily="34" charset="0"/>
              </a:rPr>
              <a:t> and 128 </a:t>
            </a:r>
            <a:r>
              <a:rPr lang="de-DE" sz="1600" dirty="0" err="1">
                <a:latin typeface="ITC Avant Garde Std Bk" panose="020B0502020202020204" pitchFamily="34" charset="0"/>
                <a:cs typeface="Arial" pitchFamily="34" charset="0"/>
              </a:rPr>
              <a:t>channel</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frequency</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analysis</a:t>
            </a:r>
            <a:endParaRPr lang="de-DE" sz="1600" dirty="0">
              <a:latin typeface="ITC Avant Garde Std Bk" panose="020B0502020202020204" pitchFamily="34" charset="0"/>
              <a:cs typeface="Arial" pitchFamily="34" charset="0"/>
            </a:endParaRP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en-US" sz="1600" dirty="0">
                <a:latin typeface="ITC Avant Garde Std Bk" panose="020B0502020202020204" pitchFamily="34" charset="0"/>
                <a:cs typeface="Arial" pitchFamily="34" charset="0"/>
              </a:rPr>
              <a:t>Run results within a few hours</a:t>
            </a:r>
            <a:endParaRPr lang="de-DE" sz="1600" dirty="0">
              <a:latin typeface="ITC Avant Garde Std Bk" panose="020B0502020202020204" pitchFamily="34" charset="0"/>
              <a:cs typeface="Arial" pitchFamily="34" charset="0"/>
            </a:endParaRP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en-US" sz="1600" dirty="0">
                <a:latin typeface="ITC Avant Garde Std Bk" panose="020B0502020202020204" pitchFamily="34" charset="0"/>
                <a:cs typeface="Arial" pitchFamily="34" charset="0"/>
              </a:rPr>
              <a:t>The only ILI tool certified for ATEX zone 0  (German TÜV approval)</a:t>
            </a:r>
            <a:endParaRPr lang="de-DE" sz="1600" dirty="0">
              <a:latin typeface="ITC Avant Garde Std Bk" panose="020B0502020202020204" pitchFamily="34" charset="0"/>
              <a:cs typeface="Arial" pitchFamily="34" charset="0"/>
            </a:endParaRPr>
          </a:p>
          <a:p>
            <a:pPr marL="0" indent="0">
              <a:lnSpc>
                <a:spcPct val="150000"/>
              </a:lnSpc>
              <a:buNone/>
            </a:pPr>
            <a:endParaRPr lang="de-DE" sz="1600" dirty="0">
              <a:solidFill>
                <a:srgbClr val="000000"/>
              </a:solidFill>
              <a:latin typeface="ITC Avant Garde Std Bk" panose="020B0502020202020204" pitchFamily="34" charset="0"/>
              <a:cs typeface="Arial" pitchFamily="34" charset="0"/>
            </a:endParaRPr>
          </a:p>
          <a:p>
            <a:pPr marL="0" indent="0">
              <a:lnSpc>
                <a:spcPct val="150000"/>
              </a:lnSpc>
              <a:buNone/>
            </a:pPr>
            <a:endParaRPr lang="de-DE" sz="1600" dirty="0">
              <a:latin typeface="ITC Avant Garde Std Bk" panose="020B0502020202020204" pitchFamily="34" charset="0"/>
              <a:cs typeface="Arial" pitchFamily="34" charset="0"/>
            </a:endParaRPr>
          </a:p>
        </p:txBody>
      </p:sp>
      <p:pic>
        <p:nvPicPr>
          <p:cNvPr id="4" name="Grafik 3">
            <a:extLst>
              <a:ext uri="{FF2B5EF4-FFF2-40B4-BE49-F238E27FC236}">
                <a16:creationId xmlns:a16="http://schemas.microsoft.com/office/drawing/2014/main" id="{143B74FF-8DBB-CF9F-BCEE-0B6702D0B5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8B11AAEB-0D5E-B768-396A-99000B4199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88CF0521-DB6E-F753-C967-CB87D11D3B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Tree>
    <p:extLst>
      <p:ext uri="{BB962C8B-B14F-4D97-AF65-F5344CB8AC3E}">
        <p14:creationId xmlns:p14="http://schemas.microsoft.com/office/powerpoint/2010/main" val="1447180530"/>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fik 4" descr="Ein Bild, das Kunst, Grün, Licht enthält.&#10;&#10;Automatisch generierte Beschreibung">
            <a:extLst>
              <a:ext uri="{FF2B5EF4-FFF2-40B4-BE49-F238E27FC236}">
                <a16:creationId xmlns:a16="http://schemas.microsoft.com/office/drawing/2014/main" id="{B5536F82-6E71-CF96-2D60-461B57C96C99}"/>
              </a:ext>
            </a:extLst>
          </p:cNvPr>
          <p:cNvPicPr>
            <a:picLocks noChangeAspect="1"/>
          </p:cNvPicPr>
          <p:nvPr/>
        </p:nvPicPr>
        <p:blipFill>
          <a:blip r:embed="rId2"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
        <p:nvSpPr>
          <p:cNvPr id="2" name="Titel 1"/>
          <p:cNvSpPr>
            <a:spLocks noGrp="1"/>
          </p:cNvSpPr>
          <p:nvPr>
            <p:ph type="title"/>
          </p:nvPr>
        </p:nvSpPr>
        <p:spPr>
          <a:xfrm>
            <a:off x="1547949" y="228600"/>
            <a:ext cx="8991600" cy="1676400"/>
          </a:xfrm>
        </p:spPr>
        <p:txBody>
          <a:bodyPr/>
          <a:lstStyle/>
          <a:p>
            <a:br>
              <a:rPr lang="de-DE" sz="2400" b="1" dirty="0">
                <a:solidFill>
                  <a:schemeClr val="bg2">
                    <a:lumMod val="75000"/>
                  </a:schemeClr>
                </a:solidFill>
                <a:latin typeface="Arial" charset="0"/>
              </a:rPr>
            </a:br>
            <a:br>
              <a:rPr lang="de-DE" sz="2400" b="1" dirty="0">
                <a:solidFill>
                  <a:schemeClr val="bg2">
                    <a:lumMod val="75000"/>
                  </a:schemeClr>
                </a:solidFill>
                <a:latin typeface="Arial" charset="0"/>
              </a:rPr>
            </a:br>
            <a:endParaRPr lang="de-DE" sz="2400" dirty="0">
              <a:solidFill>
                <a:schemeClr val="bg2">
                  <a:lumMod val="75000"/>
                </a:schemeClr>
              </a:solidFill>
            </a:endParaRPr>
          </a:p>
        </p:txBody>
      </p:sp>
      <p:sp>
        <p:nvSpPr>
          <p:cNvPr id="3" name="Inhaltsplatzhalter 2"/>
          <p:cNvSpPr>
            <a:spLocks noGrp="1"/>
          </p:cNvSpPr>
          <p:nvPr>
            <p:ph idx="1"/>
          </p:nvPr>
        </p:nvSpPr>
        <p:spPr>
          <a:xfrm>
            <a:off x="2057400" y="1905000"/>
            <a:ext cx="9525000" cy="4800600"/>
          </a:xfrm>
        </p:spPr>
        <p:txBody>
          <a:bodyPr/>
          <a:lstStyle/>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Only</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system</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suitable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for</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smallest</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leaks</a:t>
            </a:r>
            <a:r>
              <a:rPr lang="de-DE" sz="1600" dirty="0">
                <a:latin typeface="ITC Avant Garde Std Bk" panose="020B0502020202020204" pitchFamily="34" charset="0"/>
                <a:cs typeface="Arial" pitchFamily="34" charset="0"/>
              </a:rPr>
              <a:t> (6.8 l/</a:t>
            </a:r>
            <a:r>
              <a:rPr lang="de-DE" sz="1600" dirty="0" err="1">
                <a:latin typeface="ITC Avant Garde Std Bk" panose="020B0502020202020204" pitchFamily="34" charset="0"/>
                <a:cs typeface="Arial" pitchFamily="34" charset="0"/>
              </a:rPr>
              <a:t>hr</a:t>
            </a:r>
            <a:r>
              <a:rPr lang="de-DE" sz="1600" dirty="0">
                <a:latin typeface="ITC Avant Garde Std Bk" panose="020B0502020202020204" pitchFamily="34" charset="0"/>
                <a:cs typeface="Arial" pitchFamily="34" charset="0"/>
              </a:rPr>
              <a:t>)</a:t>
            </a: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Locating</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of</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the</a:t>
            </a:r>
            <a:r>
              <a:rPr lang="de-DE" sz="1600" dirty="0">
                <a:latin typeface="ITC Avant Garde Std Bk" panose="020B0502020202020204" pitchFamily="34" charset="0"/>
                <a:cs typeface="Arial" pitchFamily="34" charset="0"/>
              </a:rPr>
              <a:t> leak </a:t>
            </a:r>
            <a:r>
              <a:rPr lang="de-DE" sz="1600" dirty="0" err="1">
                <a:latin typeface="ITC Avant Garde Std Bk" panose="020B0502020202020204" pitchFamily="34" charset="0"/>
                <a:cs typeface="Arial" pitchFamily="34" charset="0"/>
              </a:rPr>
              <a:t>is</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done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during</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run</a:t>
            </a:r>
            <a:endParaRPr lang="de-DE" sz="1600" dirty="0">
              <a:latin typeface="ITC Avant Garde Std Bk" panose="020B0502020202020204" pitchFamily="34" charset="0"/>
              <a:cs typeface="Arial" pitchFamily="34" charset="0"/>
            </a:endParaRP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False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alarms</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are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reliably</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avoided</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with</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noise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filters</a:t>
            </a:r>
            <a:r>
              <a:rPr lang="de-DE" sz="1600" dirty="0">
                <a:latin typeface="ITC Avant Garde Std Bk" panose="020B0502020202020204" pitchFamily="34" charset="0"/>
                <a:cs typeface="Arial" pitchFamily="34" charset="0"/>
              </a:rPr>
              <a:t> and 128 </a:t>
            </a:r>
            <a:r>
              <a:rPr lang="de-DE" sz="1600" dirty="0" err="1">
                <a:latin typeface="ITC Avant Garde Std Bk" panose="020B0502020202020204" pitchFamily="34" charset="0"/>
                <a:cs typeface="Arial" pitchFamily="34" charset="0"/>
              </a:rPr>
              <a:t>channel</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frequency</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analysis</a:t>
            </a:r>
            <a:endParaRPr lang="de-DE" sz="1600" dirty="0">
              <a:latin typeface="ITC Avant Garde Std Bk" panose="020B0502020202020204" pitchFamily="34" charset="0"/>
              <a:cs typeface="Arial" pitchFamily="34" charset="0"/>
            </a:endParaRP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en-US" sz="1600" dirty="0">
                <a:latin typeface="ITC Avant Garde Std Bk" panose="020B0502020202020204" pitchFamily="34" charset="0"/>
                <a:cs typeface="Arial" pitchFamily="34" charset="0"/>
              </a:rPr>
              <a:t>Run results within a few hours</a:t>
            </a:r>
            <a:endParaRPr lang="de-DE" sz="1600" dirty="0">
              <a:latin typeface="ITC Avant Garde Std Bk" panose="020B0502020202020204" pitchFamily="34" charset="0"/>
              <a:cs typeface="Arial" pitchFamily="34" charset="0"/>
            </a:endParaRP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en-US" sz="1600" dirty="0">
                <a:latin typeface="ITC Avant Garde Std Bk" panose="020B0502020202020204" pitchFamily="34" charset="0"/>
                <a:cs typeface="Arial" pitchFamily="34" charset="0"/>
              </a:rPr>
              <a:t>The only ILI tool certified for ATEX zone 0  (German TÜV approval)</a:t>
            </a:r>
            <a:endParaRPr lang="de-DE" sz="1600" dirty="0">
              <a:latin typeface="ITC Avant Garde Std Bk" panose="020B0502020202020204" pitchFamily="34" charset="0"/>
              <a:cs typeface="Arial" pitchFamily="34" charset="0"/>
            </a:endParaRP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a:solidFill>
                  <a:srgbClr val="000000"/>
                </a:solidFill>
                <a:latin typeface="ITC Avant Garde Std Bk" panose="020B0502020202020204" pitchFamily="34" charset="0"/>
                <a:cs typeface="Arial" pitchFamily="34" charset="0"/>
              </a:rPr>
              <a:t>Operation </a:t>
            </a:r>
            <a:r>
              <a:rPr lang="de-DE" sz="1600" dirty="0" err="1">
                <a:solidFill>
                  <a:srgbClr val="000000"/>
                </a:solidFill>
                <a:latin typeface="ITC Avant Garde Std Bk" panose="020B0502020202020204" pitchFamily="34" charset="0"/>
                <a:cs typeface="Arial" pitchFamily="34" charset="0"/>
              </a:rPr>
              <a:t>is</a:t>
            </a:r>
            <a:r>
              <a:rPr lang="de-DE" sz="1600" dirty="0">
                <a:solidFill>
                  <a:srgbClr val="000000"/>
                </a:solidFill>
                <a:latin typeface="ITC Avant Garde Std Bk" panose="020B0502020202020204" pitchFamily="34" charset="0"/>
                <a:cs typeface="Arial" pitchFamily="34" charset="0"/>
              </a:rPr>
              <a:t> not </a:t>
            </a:r>
            <a:r>
              <a:rPr lang="de-DE" sz="1600" dirty="0" err="1">
                <a:solidFill>
                  <a:srgbClr val="000000"/>
                </a:solidFill>
                <a:latin typeface="ITC Avant Garde Std Bk" panose="020B0502020202020204" pitchFamily="34" charset="0"/>
                <a:cs typeface="Arial" pitchFamily="34" charset="0"/>
              </a:rPr>
              <a:t>affected</a:t>
            </a:r>
            <a:r>
              <a:rPr lang="de-DE" sz="1600" dirty="0">
                <a:solidFill>
                  <a:srgbClr val="000000"/>
                </a:solidFill>
                <a:latin typeface="ITC Avant Garde Std Bk" panose="020B0502020202020204" pitchFamily="34" charset="0"/>
                <a:cs typeface="Arial" pitchFamily="34" charset="0"/>
              </a:rPr>
              <a:t> in </a:t>
            </a:r>
            <a:r>
              <a:rPr lang="de-DE" sz="1600" dirty="0" err="1">
                <a:solidFill>
                  <a:srgbClr val="000000"/>
                </a:solidFill>
                <a:latin typeface="ITC Avant Garde Std Bk" panose="020B0502020202020204" pitchFamily="34" charset="0"/>
                <a:cs typeface="Arial" pitchFamily="34" charset="0"/>
              </a:rPr>
              <a:t>any</a:t>
            </a:r>
            <a:r>
              <a:rPr lang="de-DE" sz="1600" dirty="0">
                <a:solidFill>
                  <a:srgbClr val="000000"/>
                </a:solidFill>
                <a:latin typeface="ITC Avant Garde Std Bk" panose="020B0502020202020204" pitchFamily="34" charset="0"/>
                <a:cs typeface="Arial" pitchFamily="34" charset="0"/>
              </a:rPr>
              <a:t> </a:t>
            </a:r>
            <a:r>
              <a:rPr lang="de-DE" sz="1600" dirty="0" err="1">
                <a:solidFill>
                  <a:srgbClr val="000000"/>
                </a:solidFill>
                <a:latin typeface="ITC Avant Garde Std Bk" panose="020B0502020202020204" pitchFamily="34" charset="0"/>
                <a:cs typeface="Arial" pitchFamily="34" charset="0"/>
              </a:rPr>
              <a:t>way</a:t>
            </a:r>
            <a:endParaRPr lang="de-DE" sz="1600" dirty="0">
              <a:latin typeface="ITC Avant Garde Std Bk" panose="020B0502020202020204" pitchFamily="34" charset="0"/>
              <a:cs typeface="Arial" pitchFamily="34" charset="0"/>
            </a:endParaRPr>
          </a:p>
          <a:p>
            <a:pPr marL="0" indent="0">
              <a:lnSpc>
                <a:spcPct val="150000"/>
              </a:lnSpc>
              <a:buNone/>
            </a:pPr>
            <a:endParaRPr lang="de-DE" sz="1600" dirty="0">
              <a:solidFill>
                <a:srgbClr val="000000"/>
              </a:solidFill>
              <a:latin typeface="ITC Avant Garde Std Bk" panose="020B0502020202020204" pitchFamily="34" charset="0"/>
              <a:cs typeface="Arial" pitchFamily="34" charset="0"/>
            </a:endParaRPr>
          </a:p>
          <a:p>
            <a:pPr marL="0" indent="0">
              <a:lnSpc>
                <a:spcPct val="150000"/>
              </a:lnSpc>
              <a:buNone/>
            </a:pPr>
            <a:endParaRPr lang="de-DE" sz="1600" dirty="0">
              <a:latin typeface="ITC Avant Garde Std Bk" panose="020B0502020202020204" pitchFamily="34" charset="0"/>
              <a:cs typeface="Arial" pitchFamily="34" charset="0"/>
            </a:endParaRPr>
          </a:p>
        </p:txBody>
      </p:sp>
      <p:pic>
        <p:nvPicPr>
          <p:cNvPr id="4" name="Grafik 3">
            <a:extLst>
              <a:ext uri="{FF2B5EF4-FFF2-40B4-BE49-F238E27FC236}">
                <a16:creationId xmlns:a16="http://schemas.microsoft.com/office/drawing/2014/main" id="{143B74FF-8DBB-CF9F-BCEE-0B6702D0B5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8B11AAEB-0D5E-B768-396A-99000B4199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88CF0521-DB6E-F753-C967-CB87D11D3B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Tree>
    <p:extLst>
      <p:ext uri="{BB962C8B-B14F-4D97-AF65-F5344CB8AC3E}">
        <p14:creationId xmlns:p14="http://schemas.microsoft.com/office/powerpoint/2010/main" val="1920397313"/>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fik 4" descr="Ein Bild, das Kunst, Grün, Licht enthält.&#10;&#10;Automatisch generierte Beschreibung">
            <a:extLst>
              <a:ext uri="{FF2B5EF4-FFF2-40B4-BE49-F238E27FC236}">
                <a16:creationId xmlns:a16="http://schemas.microsoft.com/office/drawing/2014/main" id="{3A8C0972-ED0A-AB75-34A5-15EEF6B0D929}"/>
              </a:ext>
            </a:extLst>
          </p:cNvPr>
          <p:cNvPicPr>
            <a:picLocks noChangeAspect="1"/>
          </p:cNvPicPr>
          <p:nvPr/>
        </p:nvPicPr>
        <p:blipFill>
          <a:blip r:embed="rId2"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
        <p:nvSpPr>
          <p:cNvPr id="2" name="Titel 1"/>
          <p:cNvSpPr>
            <a:spLocks noGrp="1"/>
          </p:cNvSpPr>
          <p:nvPr>
            <p:ph type="title"/>
          </p:nvPr>
        </p:nvSpPr>
        <p:spPr>
          <a:xfrm>
            <a:off x="1547949" y="228600"/>
            <a:ext cx="8991600" cy="1676400"/>
          </a:xfrm>
        </p:spPr>
        <p:txBody>
          <a:bodyPr/>
          <a:lstStyle/>
          <a:p>
            <a:br>
              <a:rPr lang="de-DE" sz="2400" b="1" dirty="0">
                <a:solidFill>
                  <a:schemeClr val="bg2">
                    <a:lumMod val="75000"/>
                  </a:schemeClr>
                </a:solidFill>
                <a:latin typeface="Arial" charset="0"/>
              </a:rPr>
            </a:br>
            <a:br>
              <a:rPr lang="de-DE" sz="2400" b="1" dirty="0">
                <a:solidFill>
                  <a:schemeClr val="bg2">
                    <a:lumMod val="75000"/>
                  </a:schemeClr>
                </a:solidFill>
                <a:latin typeface="Arial" charset="0"/>
              </a:rPr>
            </a:br>
            <a:endParaRPr lang="de-DE" sz="2400" dirty="0">
              <a:solidFill>
                <a:schemeClr val="bg2">
                  <a:lumMod val="75000"/>
                </a:schemeClr>
              </a:solidFill>
            </a:endParaRPr>
          </a:p>
        </p:txBody>
      </p:sp>
      <p:sp>
        <p:nvSpPr>
          <p:cNvPr id="3" name="Inhaltsplatzhalter 2"/>
          <p:cNvSpPr>
            <a:spLocks noGrp="1"/>
          </p:cNvSpPr>
          <p:nvPr>
            <p:ph idx="1"/>
          </p:nvPr>
        </p:nvSpPr>
        <p:spPr>
          <a:xfrm>
            <a:off x="2057400" y="1905000"/>
            <a:ext cx="9525000" cy="4800600"/>
          </a:xfrm>
        </p:spPr>
        <p:txBody>
          <a:bodyPr/>
          <a:lstStyle/>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Only</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system</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suitable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for</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smallest</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leaks</a:t>
            </a:r>
            <a:r>
              <a:rPr lang="de-DE" sz="1600" dirty="0">
                <a:latin typeface="ITC Avant Garde Std Bk" panose="020B0502020202020204" pitchFamily="34" charset="0"/>
                <a:cs typeface="Arial" pitchFamily="34" charset="0"/>
              </a:rPr>
              <a:t> (6.8 l/</a:t>
            </a:r>
            <a:r>
              <a:rPr lang="de-DE" sz="1600" dirty="0" err="1">
                <a:latin typeface="ITC Avant Garde Std Bk" panose="020B0502020202020204" pitchFamily="34" charset="0"/>
                <a:cs typeface="Arial" pitchFamily="34" charset="0"/>
              </a:rPr>
              <a:t>hr</a:t>
            </a:r>
            <a:r>
              <a:rPr lang="de-DE" sz="1600" dirty="0">
                <a:latin typeface="ITC Avant Garde Std Bk" panose="020B0502020202020204" pitchFamily="34" charset="0"/>
                <a:cs typeface="Arial" pitchFamily="34" charset="0"/>
              </a:rPr>
              <a:t>)</a:t>
            </a: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Locating</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of</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the</a:t>
            </a:r>
            <a:r>
              <a:rPr lang="de-DE" sz="1600" dirty="0">
                <a:latin typeface="ITC Avant Garde Std Bk" panose="020B0502020202020204" pitchFamily="34" charset="0"/>
                <a:cs typeface="Arial" pitchFamily="34" charset="0"/>
              </a:rPr>
              <a:t> leak </a:t>
            </a:r>
            <a:r>
              <a:rPr lang="de-DE" sz="1600" dirty="0" err="1">
                <a:latin typeface="ITC Avant Garde Std Bk" panose="020B0502020202020204" pitchFamily="34" charset="0"/>
                <a:cs typeface="Arial" pitchFamily="34" charset="0"/>
              </a:rPr>
              <a:t>is</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done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during</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run</a:t>
            </a:r>
            <a:endParaRPr lang="de-DE" sz="1600" dirty="0">
              <a:latin typeface="ITC Avant Garde Std Bk" panose="020B0502020202020204" pitchFamily="34" charset="0"/>
              <a:cs typeface="Arial" pitchFamily="34" charset="0"/>
            </a:endParaRP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False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alarms</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are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reliably</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avoided</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with</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noise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filters</a:t>
            </a:r>
            <a:r>
              <a:rPr lang="de-DE" sz="1600" dirty="0">
                <a:latin typeface="ITC Avant Garde Std Bk" panose="020B0502020202020204" pitchFamily="34" charset="0"/>
                <a:cs typeface="Arial" pitchFamily="34" charset="0"/>
              </a:rPr>
              <a:t> and 128 </a:t>
            </a:r>
            <a:r>
              <a:rPr lang="de-DE" sz="1600" dirty="0" err="1">
                <a:latin typeface="ITC Avant Garde Std Bk" panose="020B0502020202020204" pitchFamily="34" charset="0"/>
                <a:cs typeface="Arial" pitchFamily="34" charset="0"/>
              </a:rPr>
              <a:t>channel</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frequency</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analysis</a:t>
            </a:r>
            <a:endParaRPr lang="de-DE" sz="1600" dirty="0">
              <a:latin typeface="ITC Avant Garde Std Bk" panose="020B0502020202020204" pitchFamily="34" charset="0"/>
              <a:cs typeface="Arial" pitchFamily="34" charset="0"/>
            </a:endParaRP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en-US" sz="1600" dirty="0">
                <a:latin typeface="ITC Avant Garde Std Bk" panose="020B0502020202020204" pitchFamily="34" charset="0"/>
                <a:cs typeface="Arial" pitchFamily="34" charset="0"/>
              </a:rPr>
              <a:t>Run results within a few hours</a:t>
            </a:r>
            <a:endParaRPr lang="de-DE" sz="1600" dirty="0">
              <a:latin typeface="ITC Avant Garde Std Bk" panose="020B0502020202020204" pitchFamily="34" charset="0"/>
              <a:cs typeface="Arial" pitchFamily="34" charset="0"/>
            </a:endParaRP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en-US" sz="1600" dirty="0">
                <a:latin typeface="ITC Avant Garde Std Bk" panose="020B0502020202020204" pitchFamily="34" charset="0"/>
                <a:cs typeface="Arial" pitchFamily="34" charset="0"/>
              </a:rPr>
              <a:t>The only ILI tool certified for ATEX zone 0  (German TÜV approval)</a:t>
            </a:r>
            <a:endParaRPr lang="de-DE" sz="1600" dirty="0">
              <a:latin typeface="ITC Avant Garde Std Bk" panose="020B0502020202020204" pitchFamily="34" charset="0"/>
              <a:cs typeface="Arial" pitchFamily="34" charset="0"/>
            </a:endParaRP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a:solidFill>
                  <a:srgbClr val="000000"/>
                </a:solidFill>
                <a:latin typeface="ITC Avant Garde Std Bk" panose="020B0502020202020204" pitchFamily="34" charset="0"/>
                <a:cs typeface="Arial" pitchFamily="34" charset="0"/>
              </a:rPr>
              <a:t>Operation </a:t>
            </a:r>
            <a:r>
              <a:rPr lang="de-DE" sz="1600" dirty="0" err="1">
                <a:solidFill>
                  <a:srgbClr val="000000"/>
                </a:solidFill>
                <a:latin typeface="ITC Avant Garde Std Bk" panose="020B0502020202020204" pitchFamily="34" charset="0"/>
                <a:cs typeface="Arial" pitchFamily="34" charset="0"/>
              </a:rPr>
              <a:t>is</a:t>
            </a:r>
            <a:r>
              <a:rPr lang="de-DE" sz="1600" dirty="0">
                <a:solidFill>
                  <a:srgbClr val="000000"/>
                </a:solidFill>
                <a:latin typeface="ITC Avant Garde Std Bk" panose="020B0502020202020204" pitchFamily="34" charset="0"/>
                <a:cs typeface="Arial" pitchFamily="34" charset="0"/>
              </a:rPr>
              <a:t> not </a:t>
            </a:r>
            <a:r>
              <a:rPr lang="de-DE" sz="1600" dirty="0" err="1">
                <a:solidFill>
                  <a:srgbClr val="000000"/>
                </a:solidFill>
                <a:latin typeface="ITC Avant Garde Std Bk" panose="020B0502020202020204" pitchFamily="34" charset="0"/>
                <a:cs typeface="Arial" pitchFamily="34" charset="0"/>
              </a:rPr>
              <a:t>affected</a:t>
            </a:r>
            <a:r>
              <a:rPr lang="de-DE" sz="1600" dirty="0">
                <a:solidFill>
                  <a:srgbClr val="000000"/>
                </a:solidFill>
                <a:latin typeface="ITC Avant Garde Std Bk" panose="020B0502020202020204" pitchFamily="34" charset="0"/>
                <a:cs typeface="Arial" pitchFamily="34" charset="0"/>
              </a:rPr>
              <a:t> in </a:t>
            </a:r>
            <a:r>
              <a:rPr lang="de-DE" sz="1600" dirty="0" err="1">
                <a:solidFill>
                  <a:srgbClr val="000000"/>
                </a:solidFill>
                <a:latin typeface="ITC Avant Garde Std Bk" panose="020B0502020202020204" pitchFamily="34" charset="0"/>
                <a:cs typeface="Arial" pitchFamily="34" charset="0"/>
              </a:rPr>
              <a:t>any</a:t>
            </a:r>
            <a:r>
              <a:rPr lang="de-DE" sz="1600" dirty="0">
                <a:solidFill>
                  <a:srgbClr val="000000"/>
                </a:solidFill>
                <a:latin typeface="ITC Avant Garde Std Bk" panose="020B0502020202020204" pitchFamily="34" charset="0"/>
                <a:cs typeface="Arial" pitchFamily="34" charset="0"/>
              </a:rPr>
              <a:t> </a:t>
            </a:r>
            <a:r>
              <a:rPr lang="de-DE" sz="1600" dirty="0" err="1">
                <a:solidFill>
                  <a:srgbClr val="000000"/>
                </a:solidFill>
                <a:latin typeface="ITC Avant Garde Std Bk" panose="020B0502020202020204" pitchFamily="34" charset="0"/>
                <a:cs typeface="Arial" pitchFamily="34" charset="0"/>
              </a:rPr>
              <a:t>way</a:t>
            </a:r>
            <a:endParaRPr lang="de-DE" sz="1600" dirty="0">
              <a:latin typeface="ITC Avant Garde Std Bk" panose="020B0502020202020204" pitchFamily="34" charset="0"/>
              <a:cs typeface="Arial" pitchFamily="34" charset="0"/>
            </a:endParaRP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a:solidFill>
                  <a:srgbClr val="000000"/>
                </a:solidFill>
                <a:latin typeface="ITC Avant Garde Std Bk" panose="020B0502020202020204" pitchFamily="34" charset="0"/>
                <a:cs typeface="Arial" pitchFamily="34" charset="0"/>
              </a:rPr>
              <a:t>Can </a:t>
            </a:r>
            <a:r>
              <a:rPr lang="de-DE" sz="1600" dirty="0" err="1">
                <a:solidFill>
                  <a:srgbClr val="000000"/>
                </a:solidFill>
                <a:latin typeface="ITC Avant Garde Std Bk" panose="020B0502020202020204" pitchFamily="34" charset="0"/>
                <a:cs typeface="Arial" pitchFamily="34" charset="0"/>
              </a:rPr>
              <a:t>be</a:t>
            </a:r>
            <a:r>
              <a:rPr lang="de-DE" sz="1600" dirty="0">
                <a:solidFill>
                  <a:srgbClr val="000000"/>
                </a:solidFill>
                <a:latin typeface="ITC Avant Garde Std Bk" panose="020B0502020202020204" pitchFamily="34" charset="0"/>
                <a:cs typeface="Arial" pitchFamily="34" charset="0"/>
              </a:rPr>
              <a:t> </a:t>
            </a:r>
            <a:r>
              <a:rPr lang="de-DE" sz="1600" dirty="0" err="1">
                <a:solidFill>
                  <a:srgbClr val="000000"/>
                </a:solidFill>
                <a:latin typeface="ITC Avant Garde Std Bk" panose="020B0502020202020204" pitchFamily="34" charset="0"/>
                <a:cs typeface="Arial" pitchFamily="34" charset="0"/>
              </a:rPr>
              <a:t>used</a:t>
            </a:r>
            <a:r>
              <a:rPr lang="de-DE" sz="1600" dirty="0">
                <a:solidFill>
                  <a:srgbClr val="000000"/>
                </a:solidFill>
                <a:latin typeface="ITC Avant Garde Std Bk" panose="020B0502020202020204" pitchFamily="34" charset="0"/>
                <a:cs typeface="Arial" pitchFamily="34" charset="0"/>
              </a:rPr>
              <a:t> </a:t>
            </a:r>
            <a:r>
              <a:rPr lang="de-DE" sz="1600" dirty="0" err="1">
                <a:solidFill>
                  <a:srgbClr val="000000"/>
                </a:solidFill>
                <a:latin typeface="ITC Avant Garde Std Bk" panose="020B0502020202020204" pitchFamily="34" charset="0"/>
                <a:cs typeface="Arial" pitchFamily="34" charset="0"/>
              </a:rPr>
              <a:t>for</a:t>
            </a:r>
            <a:r>
              <a:rPr lang="de-DE" sz="1600" dirty="0">
                <a:solidFill>
                  <a:srgbClr val="000000"/>
                </a:solidFill>
                <a:latin typeface="ITC Avant Garde Std Bk" panose="020B0502020202020204" pitchFamily="34" charset="0"/>
                <a:cs typeface="Arial" pitchFamily="34" charset="0"/>
              </a:rPr>
              <a:t> </a:t>
            </a:r>
            <a:r>
              <a:rPr lang="de-DE" sz="1600" dirty="0" err="1">
                <a:solidFill>
                  <a:srgbClr val="000000"/>
                </a:solidFill>
                <a:latin typeface="ITC Avant Garde Std Bk" panose="020B0502020202020204" pitchFamily="34" charset="0"/>
                <a:cs typeface="Arial" pitchFamily="34" charset="0"/>
              </a:rPr>
              <a:t>several</a:t>
            </a:r>
            <a:r>
              <a:rPr lang="de-DE" sz="1600" dirty="0">
                <a:solidFill>
                  <a:srgbClr val="000000"/>
                </a:solidFill>
                <a:latin typeface="ITC Avant Garde Std Bk" panose="020B0502020202020204" pitchFamily="34" charset="0"/>
                <a:cs typeface="Arial" pitchFamily="34" charset="0"/>
              </a:rPr>
              <a:t> </a:t>
            </a:r>
            <a:r>
              <a:rPr lang="de-DE" sz="1600" dirty="0" err="1">
                <a:solidFill>
                  <a:srgbClr val="000000"/>
                </a:solidFill>
                <a:latin typeface="ITC Avant Garde Std Bk" panose="020B0502020202020204" pitchFamily="34" charset="0"/>
                <a:cs typeface="Arial" pitchFamily="34" charset="0"/>
              </a:rPr>
              <a:t>pipelines</a:t>
            </a:r>
            <a:r>
              <a:rPr lang="de-DE" sz="1600" dirty="0">
                <a:solidFill>
                  <a:srgbClr val="000000"/>
                </a:solidFill>
                <a:latin typeface="ITC Avant Garde Std Bk" panose="020B0502020202020204" pitchFamily="34" charset="0"/>
                <a:cs typeface="Arial" pitchFamily="34" charset="0"/>
              </a:rPr>
              <a:t> </a:t>
            </a:r>
            <a:r>
              <a:rPr lang="de-DE" sz="1600" dirty="0" err="1">
                <a:solidFill>
                  <a:srgbClr val="000000"/>
                </a:solidFill>
                <a:latin typeface="ITC Avant Garde Std Bk" panose="020B0502020202020204" pitchFamily="34" charset="0"/>
                <a:cs typeface="Arial" pitchFamily="34" charset="0"/>
              </a:rPr>
              <a:t>by</a:t>
            </a:r>
            <a:r>
              <a:rPr lang="de-DE" sz="1600" dirty="0">
                <a:solidFill>
                  <a:srgbClr val="000000"/>
                </a:solidFill>
                <a:latin typeface="ITC Avant Garde Std Bk" panose="020B0502020202020204" pitchFamily="34" charset="0"/>
                <a:cs typeface="Arial" pitchFamily="34" charset="0"/>
              </a:rPr>
              <a:t> </a:t>
            </a:r>
            <a:r>
              <a:rPr lang="de-DE" sz="1600" dirty="0" err="1">
                <a:solidFill>
                  <a:srgbClr val="000000"/>
                </a:solidFill>
                <a:latin typeface="ITC Avant Garde Std Bk" panose="020B0502020202020204" pitchFamily="34" charset="0"/>
                <a:cs typeface="Arial" pitchFamily="34" charset="0"/>
              </a:rPr>
              <a:t>switching</a:t>
            </a:r>
            <a:r>
              <a:rPr lang="de-DE" sz="1600" dirty="0">
                <a:solidFill>
                  <a:srgbClr val="000000"/>
                </a:solidFill>
                <a:latin typeface="ITC Avant Garde Std Bk" panose="020B0502020202020204" pitchFamily="34" charset="0"/>
                <a:cs typeface="Arial" pitchFamily="34" charset="0"/>
              </a:rPr>
              <a:t> </a:t>
            </a:r>
            <a:r>
              <a:rPr lang="de-DE" sz="1600" dirty="0" err="1">
                <a:solidFill>
                  <a:srgbClr val="000000"/>
                </a:solidFill>
                <a:latin typeface="ITC Avant Garde Std Bk" panose="020B0502020202020204" pitchFamily="34" charset="0"/>
                <a:cs typeface="Arial" pitchFamily="34" charset="0"/>
              </a:rPr>
              <a:t>the</a:t>
            </a:r>
            <a:r>
              <a:rPr lang="de-DE" sz="1600" dirty="0">
                <a:solidFill>
                  <a:srgbClr val="000000"/>
                </a:solidFill>
                <a:latin typeface="ITC Avant Garde Std Bk" panose="020B0502020202020204" pitchFamily="34" charset="0"/>
                <a:cs typeface="Arial" pitchFamily="34" charset="0"/>
              </a:rPr>
              <a:t> </a:t>
            </a:r>
            <a:r>
              <a:rPr lang="de-DE" sz="1600" dirty="0" err="1">
                <a:solidFill>
                  <a:srgbClr val="000000"/>
                </a:solidFill>
                <a:latin typeface="ITC Avant Garde Std Bk" panose="020B0502020202020204" pitchFamily="34" charset="0"/>
                <a:cs typeface="Arial" pitchFamily="34" charset="0"/>
              </a:rPr>
              <a:t>chassis</a:t>
            </a:r>
            <a:endParaRPr lang="de-DE" sz="1600" dirty="0">
              <a:solidFill>
                <a:srgbClr val="000000"/>
              </a:solidFill>
              <a:latin typeface="ITC Avant Garde Std Bk" panose="020B0502020202020204" pitchFamily="34" charset="0"/>
              <a:cs typeface="Arial" pitchFamily="34" charset="0"/>
            </a:endParaRPr>
          </a:p>
          <a:p>
            <a:pPr marL="0" indent="0">
              <a:lnSpc>
                <a:spcPct val="150000"/>
              </a:lnSpc>
              <a:buNone/>
            </a:pPr>
            <a:endParaRPr lang="de-DE" sz="1600" dirty="0">
              <a:solidFill>
                <a:srgbClr val="000000"/>
              </a:solidFill>
              <a:latin typeface="ITC Avant Garde Std Bk" panose="020B0502020202020204" pitchFamily="34" charset="0"/>
              <a:cs typeface="Arial" pitchFamily="34" charset="0"/>
            </a:endParaRPr>
          </a:p>
          <a:p>
            <a:pPr marL="0" indent="0">
              <a:lnSpc>
                <a:spcPct val="150000"/>
              </a:lnSpc>
              <a:buNone/>
            </a:pPr>
            <a:endParaRPr lang="de-DE" sz="1600" dirty="0">
              <a:solidFill>
                <a:srgbClr val="000000"/>
              </a:solidFill>
              <a:latin typeface="ITC Avant Garde Std Bk" panose="020B0502020202020204" pitchFamily="34" charset="0"/>
              <a:cs typeface="Arial" pitchFamily="34" charset="0"/>
            </a:endParaRPr>
          </a:p>
          <a:p>
            <a:pPr marL="0" indent="0">
              <a:lnSpc>
                <a:spcPct val="150000"/>
              </a:lnSpc>
              <a:buNone/>
            </a:pPr>
            <a:endParaRPr lang="de-DE" sz="1600" dirty="0">
              <a:latin typeface="ITC Avant Garde Std Bk" panose="020B0502020202020204" pitchFamily="34" charset="0"/>
              <a:cs typeface="Arial" pitchFamily="34" charset="0"/>
            </a:endParaRPr>
          </a:p>
        </p:txBody>
      </p:sp>
      <p:pic>
        <p:nvPicPr>
          <p:cNvPr id="4" name="Grafik 3">
            <a:extLst>
              <a:ext uri="{FF2B5EF4-FFF2-40B4-BE49-F238E27FC236}">
                <a16:creationId xmlns:a16="http://schemas.microsoft.com/office/drawing/2014/main" id="{143B74FF-8DBB-CF9F-BCEE-0B6702D0B5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8B11AAEB-0D5E-B768-396A-99000B4199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88CF0521-DB6E-F753-C967-CB87D11D3B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Tree>
    <p:extLst>
      <p:ext uri="{BB962C8B-B14F-4D97-AF65-F5344CB8AC3E}">
        <p14:creationId xmlns:p14="http://schemas.microsoft.com/office/powerpoint/2010/main" val="265903529"/>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fik 4" descr="Ein Bild, das Kunst, Grün, Licht enthält.&#10;&#10;Automatisch generierte Beschreibung">
            <a:extLst>
              <a:ext uri="{FF2B5EF4-FFF2-40B4-BE49-F238E27FC236}">
                <a16:creationId xmlns:a16="http://schemas.microsoft.com/office/drawing/2014/main" id="{CCF00887-DB67-EA66-16C7-0C343BF392AC}"/>
              </a:ext>
            </a:extLst>
          </p:cNvPr>
          <p:cNvPicPr>
            <a:picLocks noChangeAspect="1"/>
          </p:cNvPicPr>
          <p:nvPr/>
        </p:nvPicPr>
        <p:blipFill>
          <a:blip r:embed="rId2"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
        <p:nvSpPr>
          <p:cNvPr id="2" name="Titel 1"/>
          <p:cNvSpPr>
            <a:spLocks noGrp="1"/>
          </p:cNvSpPr>
          <p:nvPr>
            <p:ph type="title"/>
          </p:nvPr>
        </p:nvSpPr>
        <p:spPr>
          <a:xfrm>
            <a:off x="1547949" y="228600"/>
            <a:ext cx="8991600" cy="1676400"/>
          </a:xfrm>
        </p:spPr>
        <p:txBody>
          <a:bodyPr/>
          <a:lstStyle/>
          <a:p>
            <a:br>
              <a:rPr lang="de-DE" sz="2400" b="1" dirty="0">
                <a:solidFill>
                  <a:schemeClr val="bg2">
                    <a:lumMod val="75000"/>
                  </a:schemeClr>
                </a:solidFill>
                <a:latin typeface="Arial" charset="0"/>
              </a:rPr>
            </a:br>
            <a:br>
              <a:rPr lang="de-DE" sz="2400" b="1" dirty="0">
                <a:solidFill>
                  <a:schemeClr val="bg2">
                    <a:lumMod val="75000"/>
                  </a:schemeClr>
                </a:solidFill>
                <a:latin typeface="Arial" charset="0"/>
              </a:rPr>
            </a:br>
            <a:endParaRPr lang="de-DE" sz="2400" dirty="0">
              <a:solidFill>
                <a:schemeClr val="bg2">
                  <a:lumMod val="75000"/>
                </a:schemeClr>
              </a:solidFill>
            </a:endParaRPr>
          </a:p>
        </p:txBody>
      </p:sp>
      <p:sp>
        <p:nvSpPr>
          <p:cNvPr id="3" name="Inhaltsplatzhalter 2"/>
          <p:cNvSpPr>
            <a:spLocks noGrp="1"/>
          </p:cNvSpPr>
          <p:nvPr>
            <p:ph idx="1"/>
          </p:nvPr>
        </p:nvSpPr>
        <p:spPr>
          <a:xfrm>
            <a:off x="2057400" y="1905000"/>
            <a:ext cx="9525000" cy="4800600"/>
          </a:xfrm>
        </p:spPr>
        <p:txBody>
          <a:bodyPr/>
          <a:lstStyle/>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Only</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system</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suitable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for</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smallest</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leaks</a:t>
            </a:r>
            <a:r>
              <a:rPr lang="de-DE" sz="1600" dirty="0">
                <a:latin typeface="ITC Avant Garde Std Bk" panose="020B0502020202020204" pitchFamily="34" charset="0"/>
                <a:cs typeface="Arial" pitchFamily="34" charset="0"/>
              </a:rPr>
              <a:t> (6.8 l/</a:t>
            </a:r>
            <a:r>
              <a:rPr lang="de-DE" sz="1600" dirty="0" err="1">
                <a:latin typeface="ITC Avant Garde Std Bk" panose="020B0502020202020204" pitchFamily="34" charset="0"/>
                <a:cs typeface="Arial" pitchFamily="34" charset="0"/>
              </a:rPr>
              <a:t>hr</a:t>
            </a:r>
            <a:r>
              <a:rPr lang="de-DE" sz="1600" dirty="0">
                <a:latin typeface="ITC Avant Garde Std Bk" panose="020B0502020202020204" pitchFamily="34" charset="0"/>
                <a:cs typeface="Arial" pitchFamily="34" charset="0"/>
              </a:rPr>
              <a:t>)</a:t>
            </a: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Locating</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of</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the</a:t>
            </a:r>
            <a:r>
              <a:rPr lang="de-DE" sz="1600" dirty="0">
                <a:latin typeface="ITC Avant Garde Std Bk" panose="020B0502020202020204" pitchFamily="34" charset="0"/>
                <a:cs typeface="Arial" pitchFamily="34" charset="0"/>
              </a:rPr>
              <a:t> leak </a:t>
            </a:r>
            <a:r>
              <a:rPr lang="de-DE" sz="1600" dirty="0" err="1">
                <a:latin typeface="ITC Avant Garde Std Bk" panose="020B0502020202020204" pitchFamily="34" charset="0"/>
                <a:cs typeface="Arial" pitchFamily="34" charset="0"/>
              </a:rPr>
              <a:t>is</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done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during</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run</a:t>
            </a:r>
            <a:endParaRPr lang="de-DE" sz="1600" dirty="0">
              <a:latin typeface="ITC Avant Garde Std Bk" panose="020B0502020202020204" pitchFamily="34" charset="0"/>
              <a:cs typeface="Arial" pitchFamily="34" charset="0"/>
            </a:endParaRP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False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alarms</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are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reliably</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avoided</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with</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noise</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filters</a:t>
            </a:r>
            <a:r>
              <a:rPr lang="de-DE" sz="1600" dirty="0">
                <a:latin typeface="ITC Avant Garde Std Bk" panose="020B0502020202020204" pitchFamily="34" charset="0"/>
                <a:cs typeface="Arial" pitchFamily="34" charset="0"/>
              </a:rPr>
              <a:t> and 128 </a:t>
            </a:r>
            <a:r>
              <a:rPr lang="de-DE" sz="1600" dirty="0" err="1">
                <a:latin typeface="ITC Avant Garde Std Bk" panose="020B0502020202020204" pitchFamily="34" charset="0"/>
                <a:cs typeface="Arial" pitchFamily="34" charset="0"/>
              </a:rPr>
              <a:t>channel</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frequency</a:t>
            </a:r>
            <a:r>
              <a:rPr lang="de-DE" sz="1600" dirty="0">
                <a:latin typeface="ITC Avant Garde Std Bk" panose="020B0502020202020204" pitchFamily="34" charset="0"/>
                <a:cs typeface="Arial" pitchFamily="34" charset="0"/>
              </a:rPr>
              <a:t> </a:t>
            </a:r>
            <a:r>
              <a:rPr lang="de-DE" sz="1600" dirty="0" err="1">
                <a:latin typeface="ITC Avant Garde Std Bk" panose="020B0502020202020204" pitchFamily="34" charset="0"/>
                <a:cs typeface="Arial" pitchFamily="34" charset="0"/>
              </a:rPr>
              <a:t>analysis</a:t>
            </a:r>
            <a:endParaRPr lang="de-DE" sz="1600" dirty="0">
              <a:latin typeface="ITC Avant Garde Std Bk" panose="020B0502020202020204" pitchFamily="34" charset="0"/>
              <a:cs typeface="Arial" pitchFamily="34" charset="0"/>
            </a:endParaRP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en-US" sz="1600" dirty="0">
                <a:latin typeface="ITC Avant Garde Std Bk" panose="020B0502020202020204" pitchFamily="34" charset="0"/>
                <a:cs typeface="Arial" pitchFamily="34" charset="0"/>
              </a:rPr>
              <a:t>Run results within a few hours</a:t>
            </a:r>
            <a:endParaRPr lang="de-DE" sz="1600" dirty="0">
              <a:latin typeface="ITC Avant Garde Std Bk" panose="020B0502020202020204" pitchFamily="34" charset="0"/>
              <a:cs typeface="Arial" pitchFamily="34" charset="0"/>
            </a:endParaRP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en-US" sz="1600" dirty="0">
                <a:latin typeface="ITC Avant Garde Std Bk" panose="020B0502020202020204" pitchFamily="34" charset="0"/>
                <a:cs typeface="Arial" pitchFamily="34" charset="0"/>
              </a:rPr>
              <a:t>The only ILI tool certified for ATEX zone 0  (German TÜV approval)</a:t>
            </a:r>
            <a:endParaRPr lang="de-DE" sz="1600" dirty="0">
              <a:latin typeface="ITC Avant Garde Std Bk" panose="020B0502020202020204" pitchFamily="34" charset="0"/>
              <a:cs typeface="Arial" pitchFamily="34" charset="0"/>
            </a:endParaRP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a:solidFill>
                  <a:srgbClr val="000000"/>
                </a:solidFill>
                <a:latin typeface="ITC Avant Garde Std Bk" panose="020B0502020202020204" pitchFamily="34" charset="0"/>
                <a:cs typeface="Arial" pitchFamily="34" charset="0"/>
              </a:rPr>
              <a:t>Operation </a:t>
            </a:r>
            <a:r>
              <a:rPr lang="de-DE" sz="1600" dirty="0" err="1">
                <a:solidFill>
                  <a:srgbClr val="000000"/>
                </a:solidFill>
                <a:latin typeface="ITC Avant Garde Std Bk" panose="020B0502020202020204" pitchFamily="34" charset="0"/>
                <a:cs typeface="Arial" pitchFamily="34" charset="0"/>
              </a:rPr>
              <a:t>is</a:t>
            </a:r>
            <a:r>
              <a:rPr lang="de-DE" sz="1600" dirty="0">
                <a:solidFill>
                  <a:srgbClr val="000000"/>
                </a:solidFill>
                <a:latin typeface="ITC Avant Garde Std Bk" panose="020B0502020202020204" pitchFamily="34" charset="0"/>
                <a:cs typeface="Arial" pitchFamily="34" charset="0"/>
              </a:rPr>
              <a:t> not </a:t>
            </a:r>
            <a:r>
              <a:rPr lang="de-DE" sz="1600" dirty="0" err="1">
                <a:solidFill>
                  <a:srgbClr val="000000"/>
                </a:solidFill>
                <a:latin typeface="ITC Avant Garde Std Bk" panose="020B0502020202020204" pitchFamily="34" charset="0"/>
                <a:cs typeface="Arial" pitchFamily="34" charset="0"/>
              </a:rPr>
              <a:t>affected</a:t>
            </a:r>
            <a:r>
              <a:rPr lang="de-DE" sz="1600" dirty="0">
                <a:solidFill>
                  <a:srgbClr val="000000"/>
                </a:solidFill>
                <a:latin typeface="ITC Avant Garde Std Bk" panose="020B0502020202020204" pitchFamily="34" charset="0"/>
                <a:cs typeface="Arial" pitchFamily="34" charset="0"/>
              </a:rPr>
              <a:t> in </a:t>
            </a:r>
            <a:r>
              <a:rPr lang="de-DE" sz="1600" dirty="0" err="1">
                <a:solidFill>
                  <a:srgbClr val="000000"/>
                </a:solidFill>
                <a:latin typeface="ITC Avant Garde Std Bk" panose="020B0502020202020204" pitchFamily="34" charset="0"/>
                <a:cs typeface="Arial" pitchFamily="34" charset="0"/>
              </a:rPr>
              <a:t>any</a:t>
            </a:r>
            <a:r>
              <a:rPr lang="de-DE" sz="1600" dirty="0">
                <a:solidFill>
                  <a:srgbClr val="000000"/>
                </a:solidFill>
                <a:latin typeface="ITC Avant Garde Std Bk" panose="020B0502020202020204" pitchFamily="34" charset="0"/>
                <a:cs typeface="Arial" pitchFamily="34" charset="0"/>
              </a:rPr>
              <a:t> </a:t>
            </a:r>
            <a:r>
              <a:rPr lang="de-DE" sz="1600" dirty="0" err="1">
                <a:solidFill>
                  <a:srgbClr val="000000"/>
                </a:solidFill>
                <a:latin typeface="ITC Avant Garde Std Bk" panose="020B0502020202020204" pitchFamily="34" charset="0"/>
                <a:cs typeface="Arial" pitchFamily="34" charset="0"/>
              </a:rPr>
              <a:t>way</a:t>
            </a:r>
            <a:endParaRPr lang="de-DE" sz="1600" dirty="0">
              <a:latin typeface="ITC Avant Garde Std Bk" panose="020B0502020202020204" pitchFamily="34" charset="0"/>
              <a:cs typeface="Arial" pitchFamily="34" charset="0"/>
            </a:endParaRP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a:solidFill>
                  <a:srgbClr val="000000"/>
                </a:solidFill>
                <a:latin typeface="ITC Avant Garde Std Bk" panose="020B0502020202020204" pitchFamily="34" charset="0"/>
                <a:cs typeface="Arial" pitchFamily="34" charset="0"/>
              </a:rPr>
              <a:t>Can </a:t>
            </a:r>
            <a:r>
              <a:rPr lang="de-DE" sz="1600" dirty="0" err="1">
                <a:solidFill>
                  <a:srgbClr val="000000"/>
                </a:solidFill>
                <a:latin typeface="ITC Avant Garde Std Bk" panose="020B0502020202020204" pitchFamily="34" charset="0"/>
                <a:cs typeface="Arial" pitchFamily="34" charset="0"/>
              </a:rPr>
              <a:t>be</a:t>
            </a:r>
            <a:r>
              <a:rPr lang="de-DE" sz="1600" dirty="0">
                <a:solidFill>
                  <a:srgbClr val="000000"/>
                </a:solidFill>
                <a:latin typeface="ITC Avant Garde Std Bk" panose="020B0502020202020204" pitchFamily="34" charset="0"/>
                <a:cs typeface="Arial" pitchFamily="34" charset="0"/>
              </a:rPr>
              <a:t> </a:t>
            </a:r>
            <a:r>
              <a:rPr lang="de-DE" sz="1600" dirty="0" err="1">
                <a:solidFill>
                  <a:srgbClr val="000000"/>
                </a:solidFill>
                <a:latin typeface="ITC Avant Garde Std Bk" panose="020B0502020202020204" pitchFamily="34" charset="0"/>
                <a:cs typeface="Arial" pitchFamily="34" charset="0"/>
              </a:rPr>
              <a:t>used</a:t>
            </a:r>
            <a:r>
              <a:rPr lang="de-DE" sz="1600" dirty="0">
                <a:solidFill>
                  <a:srgbClr val="000000"/>
                </a:solidFill>
                <a:latin typeface="ITC Avant Garde Std Bk" panose="020B0502020202020204" pitchFamily="34" charset="0"/>
                <a:cs typeface="Arial" pitchFamily="34" charset="0"/>
              </a:rPr>
              <a:t> </a:t>
            </a:r>
            <a:r>
              <a:rPr lang="de-DE" sz="1600" dirty="0" err="1">
                <a:solidFill>
                  <a:srgbClr val="000000"/>
                </a:solidFill>
                <a:latin typeface="ITC Avant Garde Std Bk" panose="020B0502020202020204" pitchFamily="34" charset="0"/>
                <a:cs typeface="Arial" pitchFamily="34" charset="0"/>
              </a:rPr>
              <a:t>for</a:t>
            </a:r>
            <a:r>
              <a:rPr lang="de-DE" sz="1600" dirty="0">
                <a:solidFill>
                  <a:srgbClr val="000000"/>
                </a:solidFill>
                <a:latin typeface="ITC Avant Garde Std Bk" panose="020B0502020202020204" pitchFamily="34" charset="0"/>
                <a:cs typeface="Arial" pitchFamily="34" charset="0"/>
              </a:rPr>
              <a:t> </a:t>
            </a:r>
            <a:r>
              <a:rPr lang="de-DE" sz="1600" dirty="0" err="1">
                <a:solidFill>
                  <a:srgbClr val="000000"/>
                </a:solidFill>
                <a:latin typeface="ITC Avant Garde Std Bk" panose="020B0502020202020204" pitchFamily="34" charset="0"/>
                <a:cs typeface="Arial" pitchFamily="34" charset="0"/>
              </a:rPr>
              <a:t>several</a:t>
            </a:r>
            <a:r>
              <a:rPr lang="de-DE" sz="1600" dirty="0">
                <a:solidFill>
                  <a:srgbClr val="000000"/>
                </a:solidFill>
                <a:latin typeface="ITC Avant Garde Std Bk" panose="020B0502020202020204" pitchFamily="34" charset="0"/>
                <a:cs typeface="Arial" pitchFamily="34" charset="0"/>
              </a:rPr>
              <a:t> </a:t>
            </a:r>
            <a:r>
              <a:rPr lang="de-DE" sz="1600" dirty="0" err="1">
                <a:solidFill>
                  <a:srgbClr val="000000"/>
                </a:solidFill>
                <a:latin typeface="ITC Avant Garde Std Bk" panose="020B0502020202020204" pitchFamily="34" charset="0"/>
                <a:cs typeface="Arial" pitchFamily="34" charset="0"/>
              </a:rPr>
              <a:t>pipelines</a:t>
            </a:r>
            <a:r>
              <a:rPr lang="de-DE" sz="1600" dirty="0">
                <a:solidFill>
                  <a:srgbClr val="000000"/>
                </a:solidFill>
                <a:latin typeface="ITC Avant Garde Std Bk" panose="020B0502020202020204" pitchFamily="34" charset="0"/>
                <a:cs typeface="Arial" pitchFamily="34" charset="0"/>
              </a:rPr>
              <a:t> </a:t>
            </a:r>
            <a:r>
              <a:rPr lang="de-DE" sz="1600" dirty="0" err="1">
                <a:solidFill>
                  <a:srgbClr val="000000"/>
                </a:solidFill>
                <a:latin typeface="ITC Avant Garde Std Bk" panose="020B0502020202020204" pitchFamily="34" charset="0"/>
                <a:cs typeface="Arial" pitchFamily="34" charset="0"/>
              </a:rPr>
              <a:t>by</a:t>
            </a:r>
            <a:r>
              <a:rPr lang="de-DE" sz="1600" dirty="0">
                <a:solidFill>
                  <a:srgbClr val="000000"/>
                </a:solidFill>
                <a:latin typeface="ITC Avant Garde Std Bk" panose="020B0502020202020204" pitchFamily="34" charset="0"/>
                <a:cs typeface="Arial" pitchFamily="34" charset="0"/>
              </a:rPr>
              <a:t> </a:t>
            </a:r>
            <a:r>
              <a:rPr lang="de-DE" sz="1600" dirty="0" err="1">
                <a:solidFill>
                  <a:srgbClr val="000000"/>
                </a:solidFill>
                <a:latin typeface="ITC Avant Garde Std Bk" panose="020B0502020202020204" pitchFamily="34" charset="0"/>
                <a:cs typeface="Arial" pitchFamily="34" charset="0"/>
              </a:rPr>
              <a:t>switching</a:t>
            </a:r>
            <a:r>
              <a:rPr lang="de-DE" sz="1600" dirty="0">
                <a:solidFill>
                  <a:srgbClr val="000000"/>
                </a:solidFill>
                <a:latin typeface="ITC Avant Garde Std Bk" panose="020B0502020202020204" pitchFamily="34" charset="0"/>
                <a:cs typeface="Arial" pitchFamily="34" charset="0"/>
              </a:rPr>
              <a:t> </a:t>
            </a:r>
            <a:r>
              <a:rPr lang="de-DE" sz="1600" dirty="0" err="1">
                <a:solidFill>
                  <a:srgbClr val="000000"/>
                </a:solidFill>
                <a:latin typeface="ITC Avant Garde Std Bk" panose="020B0502020202020204" pitchFamily="34" charset="0"/>
                <a:cs typeface="Arial" pitchFamily="34" charset="0"/>
              </a:rPr>
              <a:t>the</a:t>
            </a:r>
            <a:r>
              <a:rPr lang="de-DE" sz="1600" dirty="0">
                <a:solidFill>
                  <a:srgbClr val="000000"/>
                </a:solidFill>
                <a:latin typeface="ITC Avant Garde Std Bk" panose="020B0502020202020204" pitchFamily="34" charset="0"/>
                <a:cs typeface="Arial" pitchFamily="34" charset="0"/>
              </a:rPr>
              <a:t> </a:t>
            </a:r>
            <a:r>
              <a:rPr lang="de-DE" sz="1600" dirty="0" err="1">
                <a:solidFill>
                  <a:srgbClr val="000000"/>
                </a:solidFill>
                <a:latin typeface="ITC Avant Garde Std Bk" panose="020B0502020202020204" pitchFamily="34" charset="0"/>
                <a:cs typeface="Arial" pitchFamily="34" charset="0"/>
              </a:rPr>
              <a:t>chassis</a:t>
            </a:r>
            <a:endParaRPr lang="de-DE" sz="1600" dirty="0">
              <a:solidFill>
                <a:srgbClr val="000000"/>
              </a:solidFill>
              <a:latin typeface="ITC Avant Garde Std Bk" panose="020B0502020202020204" pitchFamily="34" charset="0"/>
              <a:cs typeface="Arial" pitchFamily="34" charset="0"/>
            </a:endParaRPr>
          </a:p>
          <a:p>
            <a:pPr marL="0" indent="0">
              <a:lnSpc>
                <a:spcPct val="150000"/>
              </a:lnSpc>
              <a:buNone/>
            </a:pPr>
            <a:r>
              <a:rPr lang="de-DE" sz="1600" dirty="0">
                <a:solidFill>
                  <a:srgbClr val="00B800"/>
                </a:solidFill>
                <a:latin typeface="ITC Avant Garde Std Bk" panose="020B0502020202020204" pitchFamily="34" charset="0"/>
                <a:cs typeface="Arial" pitchFamily="34" charset="0"/>
              </a:rPr>
              <a:t>●</a:t>
            </a:r>
            <a:r>
              <a:rPr lang="de-DE" sz="1600" dirty="0">
                <a:solidFill>
                  <a:srgbClr val="FF0000"/>
                </a:solidFill>
                <a:latin typeface="ITC Avant Garde Std Bk" panose="020B0502020202020204" pitchFamily="34" charset="0"/>
                <a:cs typeface="Arial" pitchFamily="34" charset="0"/>
              </a:rPr>
              <a:t> </a:t>
            </a:r>
            <a:r>
              <a:rPr lang="de-DE" sz="1600" dirty="0">
                <a:solidFill>
                  <a:srgbClr val="000000"/>
                </a:solidFill>
                <a:latin typeface="ITC Avant Garde Std Bk" panose="020B0502020202020204" pitchFamily="34" charset="0"/>
                <a:cs typeface="Arial" pitchFamily="34" charset="0"/>
              </a:rPr>
              <a:t>Handling and </a:t>
            </a:r>
            <a:r>
              <a:rPr lang="de-DE" sz="1600" dirty="0" err="1">
                <a:solidFill>
                  <a:srgbClr val="000000"/>
                </a:solidFill>
                <a:latin typeface="ITC Avant Garde Std Bk" panose="020B0502020202020204" pitchFamily="34" charset="0"/>
                <a:cs typeface="Arial" pitchFamily="34" charset="0"/>
              </a:rPr>
              <a:t>operation</a:t>
            </a:r>
            <a:r>
              <a:rPr lang="de-DE" sz="1600" dirty="0">
                <a:solidFill>
                  <a:srgbClr val="000000"/>
                </a:solidFill>
                <a:latin typeface="ITC Avant Garde Std Bk" panose="020B0502020202020204" pitchFamily="34" charset="0"/>
                <a:cs typeface="Arial" pitchFamily="34" charset="0"/>
              </a:rPr>
              <a:t> </a:t>
            </a:r>
            <a:r>
              <a:rPr lang="de-DE" sz="1600" dirty="0" err="1">
                <a:solidFill>
                  <a:srgbClr val="000000"/>
                </a:solidFill>
                <a:latin typeface="ITC Avant Garde Std Bk" panose="020B0502020202020204" pitchFamily="34" charset="0"/>
                <a:cs typeface="Arial" pitchFamily="34" charset="0"/>
              </a:rPr>
              <a:t>is</a:t>
            </a:r>
            <a:r>
              <a:rPr lang="de-DE" sz="1600" dirty="0">
                <a:solidFill>
                  <a:srgbClr val="000000"/>
                </a:solidFill>
                <a:latin typeface="ITC Avant Garde Std Bk" panose="020B0502020202020204" pitchFamily="34" charset="0"/>
                <a:cs typeface="Arial" pitchFamily="34" charset="0"/>
              </a:rPr>
              <a:t> </a:t>
            </a:r>
            <a:r>
              <a:rPr lang="de-DE" sz="1600" dirty="0" err="1">
                <a:solidFill>
                  <a:srgbClr val="000000"/>
                </a:solidFill>
                <a:latin typeface="ITC Avant Garde Std Bk" panose="020B0502020202020204" pitchFamily="34" charset="0"/>
                <a:cs typeface="Arial" pitchFamily="34" charset="0"/>
              </a:rPr>
              <a:t>very</a:t>
            </a:r>
            <a:r>
              <a:rPr lang="de-DE" sz="1600" dirty="0">
                <a:solidFill>
                  <a:srgbClr val="000000"/>
                </a:solidFill>
                <a:latin typeface="ITC Avant Garde Std Bk" panose="020B0502020202020204" pitchFamily="34" charset="0"/>
                <a:cs typeface="Arial" pitchFamily="34" charset="0"/>
              </a:rPr>
              <a:t> easy</a:t>
            </a:r>
          </a:p>
          <a:p>
            <a:pPr marL="0" indent="0">
              <a:lnSpc>
                <a:spcPct val="150000"/>
              </a:lnSpc>
              <a:buNone/>
            </a:pPr>
            <a:endParaRPr lang="de-DE" sz="1600" dirty="0">
              <a:solidFill>
                <a:srgbClr val="000000"/>
              </a:solidFill>
              <a:latin typeface="ITC Avant Garde Std Bk" panose="020B0502020202020204" pitchFamily="34" charset="0"/>
              <a:cs typeface="Arial" pitchFamily="34" charset="0"/>
            </a:endParaRPr>
          </a:p>
          <a:p>
            <a:pPr marL="0" indent="0">
              <a:lnSpc>
                <a:spcPct val="150000"/>
              </a:lnSpc>
              <a:buNone/>
            </a:pPr>
            <a:endParaRPr lang="de-DE" sz="1600" dirty="0">
              <a:solidFill>
                <a:srgbClr val="000000"/>
              </a:solidFill>
              <a:latin typeface="ITC Avant Garde Std Bk" panose="020B0502020202020204" pitchFamily="34" charset="0"/>
              <a:cs typeface="Arial" pitchFamily="34" charset="0"/>
            </a:endParaRPr>
          </a:p>
          <a:p>
            <a:pPr marL="0" indent="0">
              <a:lnSpc>
                <a:spcPct val="150000"/>
              </a:lnSpc>
              <a:buNone/>
            </a:pPr>
            <a:endParaRPr lang="de-DE" sz="1600" dirty="0">
              <a:latin typeface="ITC Avant Garde Std Bk" panose="020B0502020202020204" pitchFamily="34" charset="0"/>
              <a:cs typeface="Arial" pitchFamily="34" charset="0"/>
            </a:endParaRPr>
          </a:p>
        </p:txBody>
      </p:sp>
      <p:pic>
        <p:nvPicPr>
          <p:cNvPr id="4" name="Grafik 3">
            <a:extLst>
              <a:ext uri="{FF2B5EF4-FFF2-40B4-BE49-F238E27FC236}">
                <a16:creationId xmlns:a16="http://schemas.microsoft.com/office/drawing/2014/main" id="{143B74FF-8DBB-CF9F-BCEE-0B6702D0B5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8B11AAEB-0D5E-B768-396A-99000B4199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88CF0521-DB6E-F753-C967-CB87D11D3B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Tree>
    <p:extLst>
      <p:ext uri="{BB962C8B-B14F-4D97-AF65-F5344CB8AC3E}">
        <p14:creationId xmlns:p14="http://schemas.microsoft.com/office/powerpoint/2010/main" val="11847947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fik 4" descr="Ein Bild, das Himmel, Wasser, draußen, Industrie enthält.&#10;&#10;Automatisch generierte Beschreibung">
            <a:extLst>
              <a:ext uri="{FF2B5EF4-FFF2-40B4-BE49-F238E27FC236}">
                <a16:creationId xmlns:a16="http://schemas.microsoft.com/office/drawing/2014/main" id="{84E538B4-4BED-CAD2-7538-11B78649717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2000"/>
            <a:ext cx="12192000" cy="8035637"/>
          </a:xfrm>
          <a:prstGeom prst="rect">
            <a:avLst/>
          </a:prstGeom>
          <a:noFill/>
          <a:ln>
            <a:noFill/>
          </a:ln>
        </p:spPr>
      </p:pic>
    </p:spTree>
    <p:extLst>
      <p:ext uri="{BB962C8B-B14F-4D97-AF65-F5344CB8AC3E}">
        <p14:creationId xmlns:p14="http://schemas.microsoft.com/office/powerpoint/2010/main" val="2157392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732CCA6-5B92-6BA4-4D41-6263E5049E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4" name="Grafik 3">
            <a:extLst>
              <a:ext uri="{FF2B5EF4-FFF2-40B4-BE49-F238E27FC236}">
                <a16:creationId xmlns:a16="http://schemas.microsoft.com/office/drawing/2014/main" id="{A18B8453-1BBA-7432-1F34-33B766213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5" name="Grafik 4" descr="Ein Bild, das Schrift, Symbol, Grafiken, Logo enthält.&#10;&#10;Automatisch generierte Beschreibung">
            <a:extLst>
              <a:ext uri="{FF2B5EF4-FFF2-40B4-BE49-F238E27FC236}">
                <a16:creationId xmlns:a16="http://schemas.microsoft.com/office/drawing/2014/main" id="{40A0F347-B272-12BE-6B4C-37E5ED889A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6" name="Rectangle 2">
            <a:extLst>
              <a:ext uri="{FF2B5EF4-FFF2-40B4-BE49-F238E27FC236}">
                <a16:creationId xmlns:a16="http://schemas.microsoft.com/office/drawing/2014/main" id="{BD04CCA4-001E-230E-C432-104F25AEAB26}"/>
              </a:ext>
            </a:extLst>
          </p:cNvPr>
          <p:cNvSpPr txBox="1">
            <a:spLocks noChangeArrowheads="1"/>
          </p:cNvSpPr>
          <p:nvPr/>
        </p:nvSpPr>
        <p:spPr bwMode="auto">
          <a:xfrm>
            <a:off x="2095500" y="2133600"/>
            <a:ext cx="8001000" cy="140976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de-DE" sz="8000" b="1" dirty="0">
                <a:solidFill>
                  <a:schemeClr val="bg2">
                    <a:lumMod val="75000"/>
                  </a:schemeClr>
                </a:solidFill>
                <a:latin typeface="Arial" charset="0"/>
              </a:rPr>
              <a:t>GLD Portfolio</a:t>
            </a:r>
            <a:endParaRPr lang="en-US" sz="8000" b="1" kern="0" dirty="0">
              <a:solidFill>
                <a:schemeClr val="tx1">
                  <a:lumMod val="65000"/>
                  <a:lumOff val="35000"/>
                </a:schemeClr>
              </a:solidFill>
              <a:latin typeface="Arial" pitchFamily="34" charset="0"/>
              <a:cs typeface="Arial" pitchFamily="34" charset="0"/>
            </a:endParaRPr>
          </a:p>
        </p:txBody>
      </p:sp>
      <p:pic>
        <p:nvPicPr>
          <p:cNvPr id="11" name="Grafik 10" descr="Ein Bild, das Kunst, Grün, Licht enthält.&#10;&#10;Automatisch generierte Beschreibung">
            <a:extLst>
              <a:ext uri="{FF2B5EF4-FFF2-40B4-BE49-F238E27FC236}">
                <a16:creationId xmlns:a16="http://schemas.microsoft.com/office/drawing/2014/main" id="{39497FFB-AA86-0EBE-2708-85F677DB61D7}"/>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Tree>
    <p:extLst>
      <p:ext uri="{BB962C8B-B14F-4D97-AF65-F5344CB8AC3E}">
        <p14:creationId xmlns:p14="http://schemas.microsoft.com/office/powerpoint/2010/main" val="27785423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Text, Screenshot, Software, Multimedia-Software enthält.&#10;&#10;Automatisch generierte Beschreibung">
            <a:extLst>
              <a:ext uri="{FF2B5EF4-FFF2-40B4-BE49-F238E27FC236}">
                <a16:creationId xmlns:a16="http://schemas.microsoft.com/office/drawing/2014/main" id="{DC49C467-B6E9-2E5E-CEA1-594B115FB2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28600"/>
            <a:ext cx="12725401" cy="7240946"/>
          </a:xfrm>
          <a:prstGeom prst="rect">
            <a:avLst/>
          </a:prstGeom>
        </p:spPr>
      </p:pic>
    </p:spTree>
    <p:extLst>
      <p:ext uri="{BB962C8B-B14F-4D97-AF65-F5344CB8AC3E}">
        <p14:creationId xmlns:p14="http://schemas.microsoft.com/office/powerpoint/2010/main" val="2855800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732CCA6-5B92-6BA4-4D41-6263E5049E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14" name="Grafik 13" descr="Ein Bild, das Text, Computer, computer, Screenshot enthält.&#10;&#10;Automatisch generierte Beschreibung">
            <a:extLst>
              <a:ext uri="{FF2B5EF4-FFF2-40B4-BE49-F238E27FC236}">
                <a16:creationId xmlns:a16="http://schemas.microsoft.com/office/drawing/2014/main" id="{C4581D27-02FE-67A8-2736-6698EDE43E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41" y="-256864"/>
            <a:ext cx="13290151" cy="7371728"/>
          </a:xfrm>
          <a:prstGeom prst="rect">
            <a:avLst/>
          </a:prstGeom>
        </p:spPr>
      </p:pic>
      <p:pic>
        <p:nvPicPr>
          <p:cNvPr id="4" name="Grafik 3">
            <a:extLst>
              <a:ext uri="{FF2B5EF4-FFF2-40B4-BE49-F238E27FC236}">
                <a16:creationId xmlns:a16="http://schemas.microsoft.com/office/drawing/2014/main" id="{A18B8453-1BBA-7432-1F34-33B766213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5" name="Grafik 4" descr="Ein Bild, das Schrift, Symbol, Grafiken, Logo enthält.&#10;&#10;Automatisch generierte Beschreibung">
            <a:extLst>
              <a:ext uri="{FF2B5EF4-FFF2-40B4-BE49-F238E27FC236}">
                <a16:creationId xmlns:a16="http://schemas.microsoft.com/office/drawing/2014/main" id="{40A0F347-B272-12BE-6B4C-37E5ED889A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6" name="Rectangle 2">
            <a:extLst>
              <a:ext uri="{FF2B5EF4-FFF2-40B4-BE49-F238E27FC236}">
                <a16:creationId xmlns:a16="http://schemas.microsoft.com/office/drawing/2014/main" id="{BD04CCA4-001E-230E-C432-104F25AEAB26}"/>
              </a:ext>
            </a:extLst>
          </p:cNvPr>
          <p:cNvSpPr txBox="1">
            <a:spLocks noChangeArrowheads="1"/>
          </p:cNvSpPr>
          <p:nvPr/>
        </p:nvSpPr>
        <p:spPr bwMode="auto">
          <a:xfrm>
            <a:off x="0" y="5334000"/>
            <a:ext cx="12213210" cy="18297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de-DE" sz="3700" b="1" dirty="0" err="1">
                <a:solidFill>
                  <a:schemeClr val="bg2">
                    <a:lumMod val="75000"/>
                  </a:schemeClr>
                </a:solidFill>
                <a:latin typeface="Arial" charset="0"/>
              </a:rPr>
              <a:t>Automated</a:t>
            </a:r>
            <a:r>
              <a:rPr lang="de-DE" sz="3700" b="1" dirty="0">
                <a:solidFill>
                  <a:schemeClr val="bg2">
                    <a:lumMod val="75000"/>
                  </a:schemeClr>
                </a:solidFill>
                <a:latin typeface="Arial" charset="0"/>
              </a:rPr>
              <a:t> </a:t>
            </a:r>
            <a:r>
              <a:rPr lang="de-DE" sz="3700" b="1" dirty="0" err="1">
                <a:solidFill>
                  <a:schemeClr val="bg2">
                    <a:lumMod val="75000"/>
                  </a:schemeClr>
                </a:solidFill>
                <a:latin typeface="Arial" charset="0"/>
              </a:rPr>
              <a:t>search</a:t>
            </a:r>
            <a:r>
              <a:rPr lang="de-DE" sz="3700" b="1" dirty="0">
                <a:solidFill>
                  <a:schemeClr val="bg2">
                    <a:lumMod val="75000"/>
                  </a:schemeClr>
                </a:solidFill>
                <a:latin typeface="Arial" charset="0"/>
              </a:rPr>
              <a:t> </a:t>
            </a:r>
            <a:r>
              <a:rPr lang="de-DE" sz="3700" b="1" dirty="0" err="1">
                <a:solidFill>
                  <a:schemeClr val="bg2">
                    <a:lumMod val="75000"/>
                  </a:schemeClr>
                </a:solidFill>
                <a:latin typeface="Arial" charset="0"/>
              </a:rPr>
              <a:t>for</a:t>
            </a:r>
            <a:r>
              <a:rPr lang="de-DE" sz="3700" b="1" dirty="0">
                <a:solidFill>
                  <a:schemeClr val="bg2">
                    <a:lumMod val="75000"/>
                  </a:schemeClr>
                </a:solidFill>
                <a:latin typeface="Arial" charset="0"/>
              </a:rPr>
              <a:t> </a:t>
            </a:r>
            <a:r>
              <a:rPr lang="de-DE" sz="3700" b="1" dirty="0" err="1">
                <a:solidFill>
                  <a:schemeClr val="bg2">
                    <a:lumMod val="75000"/>
                  </a:schemeClr>
                </a:solidFill>
                <a:latin typeface="Arial" charset="0"/>
              </a:rPr>
              <a:t>interesting</a:t>
            </a:r>
            <a:r>
              <a:rPr lang="de-DE" sz="3700" b="1" dirty="0">
                <a:solidFill>
                  <a:schemeClr val="bg2">
                    <a:lumMod val="75000"/>
                  </a:schemeClr>
                </a:solidFill>
                <a:latin typeface="Arial" charset="0"/>
              </a:rPr>
              <a:t> </a:t>
            </a:r>
            <a:r>
              <a:rPr lang="de-DE" sz="3700" b="1" dirty="0" err="1">
                <a:solidFill>
                  <a:schemeClr val="bg2">
                    <a:lumMod val="75000"/>
                  </a:schemeClr>
                </a:solidFill>
                <a:latin typeface="Arial" charset="0"/>
              </a:rPr>
              <a:t>regions</a:t>
            </a:r>
            <a:endParaRPr lang="en-US" sz="3700" b="1" kern="0"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37727962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732CCA6-5B92-6BA4-4D41-6263E5049E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7" name="Grafik 6" descr="Ein Bild, das Elektronik, Computer, Text, computer enthält.&#10;&#10;Automatisch generierte Beschreibung">
            <a:extLst>
              <a:ext uri="{FF2B5EF4-FFF2-40B4-BE49-F238E27FC236}">
                <a16:creationId xmlns:a16="http://schemas.microsoft.com/office/drawing/2014/main" id="{E2890611-6539-BF7E-1CBE-CAB10751E3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39" y="-256864"/>
            <a:ext cx="13290149" cy="7371727"/>
          </a:xfrm>
          <a:prstGeom prst="rect">
            <a:avLst/>
          </a:prstGeom>
        </p:spPr>
      </p:pic>
      <p:pic>
        <p:nvPicPr>
          <p:cNvPr id="4" name="Grafik 3">
            <a:extLst>
              <a:ext uri="{FF2B5EF4-FFF2-40B4-BE49-F238E27FC236}">
                <a16:creationId xmlns:a16="http://schemas.microsoft.com/office/drawing/2014/main" id="{A18B8453-1BBA-7432-1F34-33B766213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5" name="Grafik 4" descr="Ein Bild, das Schrift, Symbol, Grafiken, Logo enthält.&#10;&#10;Automatisch generierte Beschreibung">
            <a:extLst>
              <a:ext uri="{FF2B5EF4-FFF2-40B4-BE49-F238E27FC236}">
                <a16:creationId xmlns:a16="http://schemas.microsoft.com/office/drawing/2014/main" id="{40A0F347-B272-12BE-6B4C-37E5ED889A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6" name="Rectangle 2">
            <a:extLst>
              <a:ext uri="{FF2B5EF4-FFF2-40B4-BE49-F238E27FC236}">
                <a16:creationId xmlns:a16="http://schemas.microsoft.com/office/drawing/2014/main" id="{BD04CCA4-001E-230E-C432-104F25AEAB26}"/>
              </a:ext>
            </a:extLst>
          </p:cNvPr>
          <p:cNvSpPr txBox="1">
            <a:spLocks noChangeArrowheads="1"/>
          </p:cNvSpPr>
          <p:nvPr/>
        </p:nvSpPr>
        <p:spPr bwMode="auto">
          <a:xfrm>
            <a:off x="0" y="5334000"/>
            <a:ext cx="12213210" cy="18297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de-DE" sz="3700" b="1" dirty="0" err="1">
                <a:solidFill>
                  <a:schemeClr val="bg2">
                    <a:lumMod val="75000"/>
                  </a:schemeClr>
                </a:solidFill>
                <a:latin typeface="Arial" charset="0"/>
              </a:rPr>
              <a:t>Automated</a:t>
            </a:r>
            <a:r>
              <a:rPr lang="de-DE" sz="3700" b="1" dirty="0">
                <a:solidFill>
                  <a:schemeClr val="bg2">
                    <a:lumMod val="75000"/>
                  </a:schemeClr>
                </a:solidFill>
                <a:latin typeface="Arial" charset="0"/>
              </a:rPr>
              <a:t> </a:t>
            </a:r>
            <a:r>
              <a:rPr lang="de-DE" sz="3700" b="1" dirty="0" err="1">
                <a:solidFill>
                  <a:schemeClr val="bg2">
                    <a:lumMod val="75000"/>
                  </a:schemeClr>
                </a:solidFill>
                <a:latin typeface="Arial" charset="0"/>
              </a:rPr>
              <a:t>search</a:t>
            </a:r>
            <a:r>
              <a:rPr lang="de-DE" sz="3700" b="1" dirty="0">
                <a:solidFill>
                  <a:schemeClr val="bg2">
                    <a:lumMod val="75000"/>
                  </a:schemeClr>
                </a:solidFill>
                <a:latin typeface="Arial" charset="0"/>
              </a:rPr>
              <a:t> </a:t>
            </a:r>
            <a:r>
              <a:rPr lang="de-DE" sz="3700" b="1" dirty="0" err="1">
                <a:solidFill>
                  <a:schemeClr val="bg2">
                    <a:lumMod val="75000"/>
                  </a:schemeClr>
                </a:solidFill>
                <a:latin typeface="Arial" charset="0"/>
              </a:rPr>
              <a:t>for</a:t>
            </a:r>
            <a:r>
              <a:rPr lang="de-DE" sz="3700" b="1" dirty="0">
                <a:solidFill>
                  <a:schemeClr val="bg2">
                    <a:lumMod val="75000"/>
                  </a:schemeClr>
                </a:solidFill>
                <a:latin typeface="Arial" charset="0"/>
              </a:rPr>
              <a:t> </a:t>
            </a:r>
            <a:r>
              <a:rPr lang="de-DE" sz="3700" b="1" dirty="0" err="1">
                <a:solidFill>
                  <a:schemeClr val="bg2">
                    <a:lumMod val="75000"/>
                  </a:schemeClr>
                </a:solidFill>
                <a:latin typeface="Arial" charset="0"/>
              </a:rPr>
              <a:t>interesting</a:t>
            </a:r>
            <a:r>
              <a:rPr lang="de-DE" sz="3700" b="1" dirty="0">
                <a:solidFill>
                  <a:schemeClr val="bg2">
                    <a:lumMod val="75000"/>
                  </a:schemeClr>
                </a:solidFill>
                <a:latin typeface="Arial" charset="0"/>
              </a:rPr>
              <a:t> </a:t>
            </a:r>
            <a:r>
              <a:rPr lang="de-DE" sz="3700" b="1" dirty="0" err="1">
                <a:solidFill>
                  <a:schemeClr val="bg2">
                    <a:lumMod val="75000"/>
                  </a:schemeClr>
                </a:solidFill>
                <a:latin typeface="Arial" charset="0"/>
              </a:rPr>
              <a:t>regions</a:t>
            </a:r>
            <a:endParaRPr lang="en-US" sz="3700" b="1" kern="0"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41096867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7BDECAC9-D156-5F33-2529-6CE020AF3148}"/>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2823478"/>
            <a:ext cx="7924800" cy="1531701"/>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In the last few decades there has been an explosion in the importance of pipelines as a way of transportation of oil, gas, water and other materials. Pipelines are considered safer than alternative forms of transport in many cases and their use has spread around the world into all types of terrain.</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de-DE" sz="1800" dirty="0">
              <a:latin typeface="ITC Avant Garde Std Bk" panose="020B0502020202020204" pitchFamily="34" charset="0"/>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2422BEB1-C940-019B-92D6-E1D6128252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1AFF8DD1-76DB-66AF-F3F2-34B775B682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4C063D20-10D9-89FD-98FC-F673010F48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Rectangle 2">
            <a:extLst>
              <a:ext uri="{FF2B5EF4-FFF2-40B4-BE49-F238E27FC236}">
                <a16:creationId xmlns:a16="http://schemas.microsoft.com/office/drawing/2014/main" id="{0BDBC761-5CC2-3CC2-DD22-07FFDCB8023D}"/>
              </a:ext>
            </a:extLst>
          </p:cNvPr>
          <p:cNvSpPr txBox="1">
            <a:spLocks noChangeArrowheads="1"/>
          </p:cNvSpPr>
          <p:nvPr/>
        </p:nvSpPr>
        <p:spPr bwMode="auto">
          <a:xfrm>
            <a:off x="2132400" y="1219200"/>
            <a:ext cx="8001000" cy="140976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n-US" sz="4000" b="1" kern="0" dirty="0">
                <a:solidFill>
                  <a:schemeClr val="tx1">
                    <a:lumMod val="65000"/>
                    <a:lumOff val="35000"/>
                  </a:schemeClr>
                </a:solidFill>
                <a:latin typeface="Arial" pitchFamily="34" charset="0"/>
                <a:cs typeface="Arial" pitchFamily="34" charset="0"/>
              </a:rPr>
              <a:t>Pipeline Insurance, potential of cost savings</a:t>
            </a:r>
          </a:p>
        </p:txBody>
      </p:sp>
    </p:spTree>
    <p:extLst>
      <p:ext uri="{BB962C8B-B14F-4D97-AF65-F5344CB8AC3E}">
        <p14:creationId xmlns:p14="http://schemas.microsoft.com/office/powerpoint/2010/main" val="34912676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FAE7609C-C1B8-8875-5BAF-345D08CC39CC}"/>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2823478"/>
            <a:ext cx="7924800" cy="3081100"/>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In the last few decades there has been an explosion in the importance of pipelines as a way of transportation of oil, gas, water and other materials. Pipelines are considered safer than alternative forms of transport in many cases and their use has spread around the world into all types of terrain.</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 Oil and gas insurance market is extremely concentrated and large international corporations such as Munich Re, Lloyd, Allianz, AXA XL, Zurich and Liberty Mutual collectively control most of the oil and gas insurance market. Then come small, specialized insurance companies such as Starr and Fairfax as well as Chinese companies (China Pacific Insurance Co., Ping An, People’s Insurance Company of China). The top 10 oil and gas insurers share around 70 percent of the market. </a:t>
            </a:r>
          </a:p>
        </p:txBody>
      </p:sp>
      <p:pic>
        <p:nvPicPr>
          <p:cNvPr id="5" name="Grafik 4">
            <a:extLst>
              <a:ext uri="{FF2B5EF4-FFF2-40B4-BE49-F238E27FC236}">
                <a16:creationId xmlns:a16="http://schemas.microsoft.com/office/drawing/2014/main" id="{2422BEB1-C940-019B-92D6-E1D6128252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1AFF8DD1-76DB-66AF-F3F2-34B775B682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4C063D20-10D9-89FD-98FC-F673010F48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Rectangle 2">
            <a:extLst>
              <a:ext uri="{FF2B5EF4-FFF2-40B4-BE49-F238E27FC236}">
                <a16:creationId xmlns:a16="http://schemas.microsoft.com/office/drawing/2014/main" id="{0BDBC761-5CC2-3CC2-DD22-07FFDCB8023D}"/>
              </a:ext>
            </a:extLst>
          </p:cNvPr>
          <p:cNvSpPr txBox="1">
            <a:spLocks noChangeArrowheads="1"/>
          </p:cNvSpPr>
          <p:nvPr/>
        </p:nvSpPr>
        <p:spPr bwMode="auto">
          <a:xfrm>
            <a:off x="2132400" y="1219200"/>
            <a:ext cx="8001000" cy="140976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n-US" sz="4000" b="1" kern="0" dirty="0">
                <a:solidFill>
                  <a:schemeClr val="tx1">
                    <a:lumMod val="65000"/>
                    <a:lumOff val="35000"/>
                  </a:schemeClr>
                </a:solidFill>
                <a:latin typeface="Arial" pitchFamily="34" charset="0"/>
                <a:cs typeface="Arial" pitchFamily="34" charset="0"/>
              </a:rPr>
              <a:t>Pipeline Insurance, potential of cost savings</a:t>
            </a:r>
          </a:p>
        </p:txBody>
      </p:sp>
    </p:spTree>
    <p:extLst>
      <p:ext uri="{BB962C8B-B14F-4D97-AF65-F5344CB8AC3E}">
        <p14:creationId xmlns:p14="http://schemas.microsoft.com/office/powerpoint/2010/main" val="523052146"/>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1761093"/>
            <a:ext cx="7924800" cy="741293"/>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To understand the saving potential, you need to know the following.</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de-DE" sz="1800" dirty="0">
              <a:latin typeface="ITC Avant Garde Std Bk" panose="020B0502020202020204" pitchFamily="34" charset="0"/>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2422BEB1-C940-019B-92D6-E1D6128252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1AFF8DD1-76DB-66AF-F3F2-34B775B682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4C063D20-10D9-89FD-98FC-F673010F48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pic>
        <p:nvPicPr>
          <p:cNvPr id="3" name="Grafik 2" descr="Ein Bild, das Kunst, Grün, Licht enthält.&#10;&#10;Automatisch generierte Beschreibung">
            <a:extLst>
              <a:ext uri="{FF2B5EF4-FFF2-40B4-BE49-F238E27FC236}">
                <a16:creationId xmlns:a16="http://schemas.microsoft.com/office/drawing/2014/main" id="{10E54C73-133D-4503-9E4D-C6086E804953}"/>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Tree>
    <p:extLst>
      <p:ext uri="{BB962C8B-B14F-4D97-AF65-F5344CB8AC3E}">
        <p14:creationId xmlns:p14="http://schemas.microsoft.com/office/powerpoint/2010/main" val="2570065178"/>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1761093"/>
            <a:ext cx="7924800" cy="1236813"/>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To understand the saving potential, you need to know the following.</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There are several types or "classes" of insurance, which are likely to be of relevance in the pipeline field: construction; property damage; business interruption and liability.</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2422BEB1-C940-019B-92D6-E1D6128252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1AFF8DD1-76DB-66AF-F3F2-34B775B682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4C063D20-10D9-89FD-98FC-F673010F48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pic>
        <p:nvPicPr>
          <p:cNvPr id="3" name="Grafik 2" descr="Ein Bild, das Kunst, Grün, Licht enthält.&#10;&#10;Automatisch generierte Beschreibung">
            <a:extLst>
              <a:ext uri="{FF2B5EF4-FFF2-40B4-BE49-F238E27FC236}">
                <a16:creationId xmlns:a16="http://schemas.microsoft.com/office/drawing/2014/main" id="{4B43EDD8-DFA8-E15E-FEA0-E26CE2E8BB18}"/>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Tree>
    <p:extLst>
      <p:ext uri="{BB962C8B-B14F-4D97-AF65-F5344CB8AC3E}">
        <p14:creationId xmlns:p14="http://schemas.microsoft.com/office/powerpoint/2010/main" val="3340615819"/>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1761093"/>
            <a:ext cx="7924800" cy="2129814"/>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To understand the saving potential, you need to know the following.</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There are several types or "classes" of insurance, which are likely to be of relevance in the pipeline field: construction; property damage; business interruption and liability.</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In the early 20</a:t>
            </a:r>
            <a:r>
              <a:rPr lang="en-US" sz="1600" baseline="30000" dirty="0">
                <a:latin typeface="ITC Avant Garde Std Bk" panose="020B0502020202020204" pitchFamily="34" charset="0"/>
                <a:ea typeface="Calibri" panose="020F0502020204030204" pitchFamily="34" charset="0"/>
                <a:cs typeface="Times New Roman" panose="02020603050405020304" pitchFamily="18" charset="0"/>
              </a:rPr>
              <a:t>th</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century, much of the premium for a policy is determined simply by the statistics of the pipeline. Age and type, products, location topographical and meteorological conditions.</a:t>
            </a:r>
          </a:p>
        </p:txBody>
      </p:sp>
      <p:pic>
        <p:nvPicPr>
          <p:cNvPr id="5" name="Grafik 4">
            <a:extLst>
              <a:ext uri="{FF2B5EF4-FFF2-40B4-BE49-F238E27FC236}">
                <a16:creationId xmlns:a16="http://schemas.microsoft.com/office/drawing/2014/main" id="{2422BEB1-C940-019B-92D6-E1D6128252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1AFF8DD1-76DB-66AF-F3F2-34B775B682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4C063D20-10D9-89FD-98FC-F673010F48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pic>
        <p:nvPicPr>
          <p:cNvPr id="3" name="Grafik 2" descr="Ein Bild, das Kunst, Grün, Licht enthält.&#10;&#10;Automatisch generierte Beschreibung">
            <a:extLst>
              <a:ext uri="{FF2B5EF4-FFF2-40B4-BE49-F238E27FC236}">
                <a16:creationId xmlns:a16="http://schemas.microsoft.com/office/drawing/2014/main" id="{95BFE7A1-14A9-92BD-82C7-ADFB54E108CC}"/>
              </a:ext>
            </a:extLst>
          </p:cNvPr>
          <p:cNvPicPr>
            <a:picLocks noChangeAspect="1"/>
          </p:cNvPicPr>
          <p:nvPr/>
        </p:nvPicPr>
        <p:blipFill>
          <a:blip r:embed="rId6"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Tree>
    <p:extLst>
      <p:ext uri="{BB962C8B-B14F-4D97-AF65-F5344CB8AC3E}">
        <p14:creationId xmlns:p14="http://schemas.microsoft.com/office/powerpoint/2010/main" val="3669019712"/>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9BA3BC87-B521-F29C-81CC-AA343011498C}"/>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1761093"/>
            <a:ext cx="7924800" cy="3022815"/>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To understand the saving potential, you need to know the following.</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There are several types or "classes" of insurance, which are likely to be of relevance in the pipeline field: construction; property damage; business interruption and liability.</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In the early 20</a:t>
            </a:r>
            <a:r>
              <a:rPr lang="en-US" sz="1600" baseline="30000" dirty="0">
                <a:latin typeface="ITC Avant Garde Std Bk" panose="020B0502020202020204" pitchFamily="34" charset="0"/>
                <a:ea typeface="Calibri" panose="020F0502020204030204" pitchFamily="34" charset="0"/>
                <a:cs typeface="Times New Roman" panose="02020603050405020304" pitchFamily="18" charset="0"/>
              </a:rPr>
              <a:t>th</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century, much of the premium for a policy is determined simply by the statistics of the pipeline. Age and type, products, location topographical and meteorological conditions.</a:t>
            </a: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 perils that mostly concerned an insurer in the past included earthquakes, tsunamis, volcanoes, storms floods, landslides, impact damage, political risks and of course fire and explosions.</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2422BEB1-C940-019B-92D6-E1D6128252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1AFF8DD1-76DB-66AF-F3F2-34B775B682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4C063D20-10D9-89FD-98FC-F673010F48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Tree>
    <p:extLst>
      <p:ext uri="{BB962C8B-B14F-4D97-AF65-F5344CB8AC3E}">
        <p14:creationId xmlns:p14="http://schemas.microsoft.com/office/powerpoint/2010/main" val="134059600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695C42CA-2995-D75B-D009-4468409C12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16" name="Grafik 15">
            <a:extLst>
              <a:ext uri="{FF2B5EF4-FFF2-40B4-BE49-F238E27FC236}">
                <a16:creationId xmlns:a16="http://schemas.microsoft.com/office/drawing/2014/main" id="{8076C92D-0557-C096-62D0-1745B7679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12" name="Grafik 11" descr="Ein Bild, das Kunst, Grün, Licht enthält.&#10;&#10;Automatisch generierte Beschreibung">
            <a:extLst>
              <a:ext uri="{FF2B5EF4-FFF2-40B4-BE49-F238E27FC236}">
                <a16:creationId xmlns:a16="http://schemas.microsoft.com/office/drawing/2014/main" id="{0BD4B6D7-03FB-09CF-ECCE-56FA4C571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pic>
        <p:nvPicPr>
          <p:cNvPr id="14" name="Grafik 13" descr="Ein Bild, das Schrift, Symbol, Grafiken, Logo enthält.&#10;&#10;Automatisch generierte Beschreibung">
            <a:extLst>
              <a:ext uri="{FF2B5EF4-FFF2-40B4-BE49-F238E27FC236}">
                <a16:creationId xmlns:a16="http://schemas.microsoft.com/office/drawing/2014/main" id="{5E05F961-273C-D878-8FCD-AF894642BB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2133600" y="3886266"/>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5" name="Rectangle 2">
            <a:extLst>
              <a:ext uri="{FF2B5EF4-FFF2-40B4-BE49-F238E27FC236}">
                <a16:creationId xmlns:a16="http://schemas.microsoft.com/office/drawing/2014/main" id="{EA99362C-46FF-834E-7224-9A8DFF6522EA}"/>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Prevention – reduced costs, less work, decreased risk.</a:t>
            </a:r>
          </a:p>
        </p:txBody>
      </p:sp>
    </p:spTree>
    <p:extLst>
      <p:ext uri="{BB962C8B-B14F-4D97-AF65-F5344CB8AC3E}">
        <p14:creationId xmlns:p14="http://schemas.microsoft.com/office/powerpoint/2010/main" val="210455069"/>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AD357010-9416-E702-116B-728166E6CE35}"/>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1761093"/>
            <a:ext cx="7924800" cy="3915816"/>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To understand the saving potential, you need to know the following.</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There are several types or "classes" of insurance, which are likely to be of relevance in the pipeline field: construction; property damage; business interruption and liability.</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In the early 20</a:t>
            </a:r>
            <a:r>
              <a:rPr lang="en-US" sz="1600" baseline="30000" dirty="0">
                <a:latin typeface="ITC Avant Garde Std Bk" panose="020B0502020202020204" pitchFamily="34" charset="0"/>
                <a:ea typeface="Calibri" panose="020F0502020204030204" pitchFamily="34" charset="0"/>
                <a:cs typeface="Times New Roman" panose="02020603050405020304" pitchFamily="18" charset="0"/>
              </a:rPr>
              <a:t>th</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century, much of the premium for a policy is determined simply by the statistics of the pipeline. Age and type, products, location topographical and meteorological conditions.</a:t>
            </a: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 perils that mostly concerned an insurer in the past included earthquakes, tsunamis, volcanoes, storms floods, landslides, impact damage, political risks and of course fire and explosions.</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Pipeline routes pass through different countries, jurisdictions and cultures and knowledge of each is vital when facing the difficulties caused by a major incident.</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2422BEB1-C940-019B-92D6-E1D6128252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1AFF8DD1-76DB-66AF-F3F2-34B775B682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4C063D20-10D9-89FD-98FC-F673010F48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Tree>
    <p:extLst>
      <p:ext uri="{BB962C8B-B14F-4D97-AF65-F5344CB8AC3E}">
        <p14:creationId xmlns:p14="http://schemas.microsoft.com/office/powerpoint/2010/main" val="3691945561"/>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73307E2C-E880-4260-23A5-10E90CE16318}"/>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1761093"/>
            <a:ext cx="7924800" cy="5072286"/>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To understand the saving potential, you need to know the following.</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There are several types or "classes" of insurance, which are likely to be of relevance in the pipeline field: construction; property damage; business interruption and liability.</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In the early 20</a:t>
            </a:r>
            <a:r>
              <a:rPr lang="en-US" sz="1600" baseline="30000" dirty="0">
                <a:latin typeface="ITC Avant Garde Std Bk" panose="020B0502020202020204" pitchFamily="34" charset="0"/>
                <a:ea typeface="Calibri" panose="020F0502020204030204" pitchFamily="34" charset="0"/>
                <a:cs typeface="Times New Roman" panose="02020603050405020304" pitchFamily="18" charset="0"/>
              </a:rPr>
              <a:t>th</a:t>
            </a:r>
            <a:r>
              <a:rPr lang="en-US" sz="1600" dirty="0">
                <a:latin typeface="ITC Avant Garde Std Bk" panose="020B0502020202020204" pitchFamily="34" charset="0"/>
                <a:ea typeface="Calibri" panose="020F0502020204030204" pitchFamily="34" charset="0"/>
                <a:cs typeface="Times New Roman" panose="02020603050405020304" pitchFamily="18" charset="0"/>
              </a:rPr>
              <a:t> century, much of the premium for a policy is determined simply by the statistics of the pipeline. Age and type, products, location topographical and meteorological conditions.</a:t>
            </a: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 perils that mostly concerned an insurer in the past included earthquakes, tsunamis, volcanoes, storms floods, landslides, impact damage, political risks and of course fire and explosions.</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Pipeline routes pass through different countries, jurisdictions and cultures and knowledge of each is vital when facing the difficulties caused by a major incident.</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Basically, nothing has changed much, it’s only that one aspect has been added significantly in addition. Which technology combinations optimize the Pipeline Safety and what has been done to protect the pipeline from any potential risk. </a:t>
            </a:r>
          </a:p>
        </p:txBody>
      </p:sp>
      <p:pic>
        <p:nvPicPr>
          <p:cNvPr id="5" name="Grafik 4">
            <a:extLst>
              <a:ext uri="{FF2B5EF4-FFF2-40B4-BE49-F238E27FC236}">
                <a16:creationId xmlns:a16="http://schemas.microsoft.com/office/drawing/2014/main" id="{2422BEB1-C940-019B-92D6-E1D6128252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1AFF8DD1-76DB-66AF-F3F2-34B775B682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4C063D20-10D9-89FD-98FC-F673010F48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Tree>
    <p:extLst>
      <p:ext uri="{BB962C8B-B14F-4D97-AF65-F5344CB8AC3E}">
        <p14:creationId xmlns:p14="http://schemas.microsoft.com/office/powerpoint/2010/main" val="1188653945"/>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77524"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pic>
        <p:nvPicPr>
          <p:cNvPr id="5" name="Grafik 4">
            <a:extLst>
              <a:ext uri="{FF2B5EF4-FFF2-40B4-BE49-F238E27FC236}">
                <a16:creationId xmlns:a16="http://schemas.microsoft.com/office/drawing/2014/main" id="{4C1A87EB-B50C-56EE-3A98-79DAC3ED0193}"/>
              </a:ext>
            </a:extLst>
          </p:cNvPr>
          <p:cNvPicPr>
            <a:picLocks noChangeAspect="1"/>
          </p:cNvPicPr>
          <p:nvPr/>
        </p:nvPicPr>
        <p:blipFill>
          <a:blip r:embed="rId3"/>
          <a:stretch>
            <a:fillRect/>
          </a:stretch>
        </p:blipFill>
        <p:spPr>
          <a:xfrm>
            <a:off x="12842" y="0"/>
            <a:ext cx="13792921" cy="6858000"/>
          </a:xfrm>
          <a:prstGeom prst="rect">
            <a:avLst/>
          </a:prstGeom>
        </p:spPr>
      </p:pic>
    </p:spTree>
    <p:extLst>
      <p:ext uri="{BB962C8B-B14F-4D97-AF65-F5344CB8AC3E}">
        <p14:creationId xmlns:p14="http://schemas.microsoft.com/office/powerpoint/2010/main" val="31539675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Grafik 9" descr="Ein Bild, das Kunst, Grün, Licht enthält.&#10;&#10;Automatisch generierte Beschreibung">
            <a:extLst>
              <a:ext uri="{FF2B5EF4-FFF2-40B4-BE49-F238E27FC236}">
                <a16:creationId xmlns:a16="http://schemas.microsoft.com/office/drawing/2014/main" id="{F7C16A28-1F7B-2990-B3A5-9D10CD673FB9}"/>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22995" y="2934103"/>
            <a:ext cx="7924800" cy="2058962"/>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After a major incident on a pipeline, our technology was deployed for a new customer. Some pipeline sections were now inspected on a monthly or even weekly basis. As a result, our customer was able to avoid a massive increase in premiums to their insurance company, and the potential savings far exceeded the investment costs in our technology in the first year. Visit us at our stand E15 to find out more.</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de-DE"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282ACB8E-D153-E300-BDB1-A29D6C3F2A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84984614-7226-1964-5413-C5F27EACEA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8" name="Grafik 7" descr="Ein Bild, das Schrift, Symbol, Grafiken, Logo enthält.&#10;&#10;Automatisch generierte Beschreibung">
            <a:extLst>
              <a:ext uri="{FF2B5EF4-FFF2-40B4-BE49-F238E27FC236}">
                <a16:creationId xmlns:a16="http://schemas.microsoft.com/office/drawing/2014/main" id="{AF568A28-0EB3-A477-1D16-67CAB4989F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9" name="Rectangle 2">
            <a:extLst>
              <a:ext uri="{FF2B5EF4-FFF2-40B4-BE49-F238E27FC236}">
                <a16:creationId xmlns:a16="http://schemas.microsoft.com/office/drawing/2014/main" id="{48EBCADA-001A-C314-7002-C2AC6B3DD719}"/>
              </a:ext>
            </a:extLst>
          </p:cNvPr>
          <p:cNvSpPr txBox="1">
            <a:spLocks noChangeArrowheads="1"/>
          </p:cNvSpPr>
          <p:nvPr/>
        </p:nvSpPr>
        <p:spPr bwMode="auto">
          <a:xfrm>
            <a:off x="2132400" y="1219200"/>
            <a:ext cx="8001000" cy="140976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n-US" sz="4000" b="1" kern="0" dirty="0">
                <a:solidFill>
                  <a:schemeClr val="tx1">
                    <a:lumMod val="65000"/>
                    <a:lumOff val="35000"/>
                  </a:schemeClr>
                </a:solidFill>
                <a:latin typeface="Arial" pitchFamily="34" charset="0"/>
                <a:cs typeface="Arial" pitchFamily="34" charset="0"/>
              </a:rPr>
              <a:t>Example from GOTTSBERG technology</a:t>
            </a:r>
          </a:p>
        </p:txBody>
      </p:sp>
    </p:spTree>
    <p:extLst>
      <p:ext uri="{BB962C8B-B14F-4D97-AF65-F5344CB8AC3E}">
        <p14:creationId xmlns:p14="http://schemas.microsoft.com/office/powerpoint/2010/main" val="28938029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Grafik 11" descr="Ein Bild, das Person, Kleidung, Mann, Wand enthält.&#10;&#10;Automatisch generierte Beschreibung">
            <a:extLst>
              <a:ext uri="{FF2B5EF4-FFF2-40B4-BE49-F238E27FC236}">
                <a16:creationId xmlns:a16="http://schemas.microsoft.com/office/drawing/2014/main" id="{BEB76118-B8CE-6FAC-1D0C-61B039590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6825" y="0"/>
            <a:ext cx="14725650" cy="6858000"/>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pic>
        <p:nvPicPr>
          <p:cNvPr id="10" name="Grafik 9" descr="Ein Bild, das Grafiken, Symbol, Schrift, Logo enthält.&#10;&#10;Automatisch generierte Beschreibung">
            <a:extLst>
              <a:ext uri="{FF2B5EF4-FFF2-40B4-BE49-F238E27FC236}">
                <a16:creationId xmlns:a16="http://schemas.microsoft.com/office/drawing/2014/main" id="{303CFBC5-D21C-EA31-DF29-DD53FE753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2895600"/>
            <a:ext cx="3505200" cy="873670"/>
          </a:xfrm>
          <a:prstGeom prst="rect">
            <a:avLst/>
          </a:prstGeom>
        </p:spPr>
      </p:pic>
    </p:spTree>
    <p:extLst>
      <p:ext uri="{BB962C8B-B14F-4D97-AF65-F5344CB8AC3E}">
        <p14:creationId xmlns:p14="http://schemas.microsoft.com/office/powerpoint/2010/main" val="270944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2405555"/>
            <a:ext cx="7924800" cy="2495876"/>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There is no one technology for leak detection that covers all areas, but a decisive advantage can be gained by combining different technologies. When it comes to detecting pinhole leaks and their precise location, Gottsberg Leak Detection’s technology certainly has the potential to be a game changer.</a:t>
            </a:r>
          </a:p>
          <a:p>
            <a:pPr>
              <a:lnSpc>
                <a:spcPct val="107000"/>
              </a:lnSpc>
              <a:spcAft>
                <a:spcPts val="800"/>
              </a:spcAft>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 </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342775E3-1344-7AF5-CAFD-3F214A31EF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CD813159-3861-4DDC-DB6A-D99CDA9DD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400348F6-D0DD-6C80-CF60-A4E42CB308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Rectangle 2">
            <a:extLst>
              <a:ext uri="{FF2B5EF4-FFF2-40B4-BE49-F238E27FC236}">
                <a16:creationId xmlns:a16="http://schemas.microsoft.com/office/drawing/2014/main" id="{8EE02F66-9A98-85E2-7847-650F54818C72}"/>
              </a:ext>
            </a:extLst>
          </p:cNvPr>
          <p:cNvSpPr txBox="1">
            <a:spLocks noChangeArrowheads="1"/>
          </p:cNvSpPr>
          <p:nvPr/>
        </p:nvSpPr>
        <p:spPr bwMode="auto">
          <a:xfrm>
            <a:off x="2132400" y="1219200"/>
            <a:ext cx="8001000" cy="140976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n-US" sz="4000" b="1" kern="0" dirty="0">
                <a:solidFill>
                  <a:schemeClr val="tx1">
                    <a:lumMod val="65000"/>
                    <a:lumOff val="35000"/>
                  </a:schemeClr>
                </a:solidFill>
                <a:latin typeface="Arial" pitchFamily="34" charset="0"/>
                <a:cs typeface="Arial" pitchFamily="34" charset="0"/>
              </a:rPr>
              <a:t>Conclusions</a:t>
            </a:r>
          </a:p>
        </p:txBody>
      </p:sp>
      <p:pic>
        <p:nvPicPr>
          <p:cNvPr id="9" name="Grafik 8" descr="Ein Bild, das Kunst, Grün, Licht enthält.&#10;&#10;Automatisch generierte Beschreibung">
            <a:extLst>
              <a:ext uri="{FF2B5EF4-FFF2-40B4-BE49-F238E27FC236}">
                <a16:creationId xmlns:a16="http://schemas.microsoft.com/office/drawing/2014/main" id="{D34842DB-BDA1-050C-4514-57BEFB3C746E}"/>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Tree>
    <p:extLst>
      <p:ext uri="{BB962C8B-B14F-4D97-AF65-F5344CB8AC3E}">
        <p14:creationId xmlns:p14="http://schemas.microsoft.com/office/powerpoint/2010/main" val="26472258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descr="Ein Bild, das Kunst, Grün, Licht enthält.&#10;&#10;Automatisch generierte Beschreibung">
            <a:extLst>
              <a:ext uri="{FF2B5EF4-FFF2-40B4-BE49-F238E27FC236}">
                <a16:creationId xmlns:a16="http://schemas.microsoft.com/office/drawing/2014/main" id="{E98D02C1-5FE1-C4F3-A297-D26C45B70371}"/>
              </a:ext>
            </a:extLst>
          </p:cNvPr>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a:effectLst>
            <a:glow rad="127000">
              <a:schemeClr val="accent1">
                <a:alpha val="0"/>
              </a:schemeClr>
            </a:glow>
          </a:effectLst>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4" name="Rectangle 3"/>
          <p:cNvSpPr txBox="1">
            <a:spLocks noChangeArrowheads="1"/>
          </p:cNvSpPr>
          <p:nvPr/>
        </p:nvSpPr>
        <p:spPr bwMode="auto">
          <a:xfrm>
            <a:off x="1809750" y="1219200"/>
            <a:ext cx="87249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US" sz="2800" kern="0" dirty="0">
              <a:solidFill>
                <a:srgbClr val="000000"/>
              </a:solidFill>
              <a:latin typeface="Arial" charset="0"/>
            </a:endParaRPr>
          </a:p>
        </p:txBody>
      </p:sp>
      <p:sp>
        <p:nvSpPr>
          <p:cNvPr id="2" name="Textfeld 1"/>
          <p:cNvSpPr txBox="1"/>
          <p:nvPr/>
        </p:nvSpPr>
        <p:spPr>
          <a:xfrm>
            <a:off x="2133600" y="2405555"/>
            <a:ext cx="7924800" cy="3652347"/>
          </a:xfrm>
          <a:prstGeom prst="rect">
            <a:avLst/>
          </a:prstGeom>
          <a:noFill/>
        </p:spPr>
        <p:txBody>
          <a:bodyPr wrap="square" rtlCol="0">
            <a:spAutoFit/>
          </a:bodyPr>
          <a:lstStyle/>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There is no one technology for leak detection that covers all areas, but a decisive advantage can be gained by combining different technologies. When it comes to detecting pinhole leaks and their precise location, Gottsberg Leak Detection’s technology certainly has the potential to be a game changer.</a:t>
            </a:r>
          </a:p>
          <a:p>
            <a:pPr algn="just">
              <a:lnSpc>
                <a:spcPct val="107000"/>
              </a:lnSpc>
              <a:spcAft>
                <a:spcPts val="800"/>
              </a:spcAft>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Regular dialogue and an open relationship will give owners and operators the maximum benefit from their expenditure on insurance premiums. It will also be a sound investment should a major loss occur when their insurance coverage might prove vital to their survival.</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ITC Avant Garde Std Bk" panose="020B0502020202020204" pitchFamily="34" charset="0"/>
                <a:ea typeface="Calibri" panose="020F0502020204030204" pitchFamily="34" charset="0"/>
                <a:cs typeface="Times New Roman" panose="02020603050405020304" pitchFamily="18" charset="0"/>
              </a:rPr>
              <a:t> </a:t>
            </a: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de-DE" sz="1600" dirty="0">
              <a:latin typeface="ITC Avant Garde Std Bk" panose="020B0502020202020204" pitchFamily="34" charset="0"/>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342775E3-1344-7AF5-CAFD-3F214A31EF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6" name="Grafik 5">
            <a:extLst>
              <a:ext uri="{FF2B5EF4-FFF2-40B4-BE49-F238E27FC236}">
                <a16:creationId xmlns:a16="http://schemas.microsoft.com/office/drawing/2014/main" id="{CD813159-3861-4DDC-DB6A-D99CDA9DDC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7" name="Grafik 6" descr="Ein Bild, das Schrift, Symbol, Grafiken, Logo enthält.&#10;&#10;Automatisch generierte Beschreibung">
            <a:extLst>
              <a:ext uri="{FF2B5EF4-FFF2-40B4-BE49-F238E27FC236}">
                <a16:creationId xmlns:a16="http://schemas.microsoft.com/office/drawing/2014/main" id="{400348F6-D0DD-6C80-CF60-A4E42CB308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8" name="Rectangle 2">
            <a:extLst>
              <a:ext uri="{FF2B5EF4-FFF2-40B4-BE49-F238E27FC236}">
                <a16:creationId xmlns:a16="http://schemas.microsoft.com/office/drawing/2014/main" id="{8EE02F66-9A98-85E2-7847-650F54818C72}"/>
              </a:ext>
            </a:extLst>
          </p:cNvPr>
          <p:cNvSpPr txBox="1">
            <a:spLocks noChangeArrowheads="1"/>
          </p:cNvSpPr>
          <p:nvPr/>
        </p:nvSpPr>
        <p:spPr bwMode="auto">
          <a:xfrm>
            <a:off x="2132400" y="1219200"/>
            <a:ext cx="8001000" cy="140976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defRPr/>
            </a:pPr>
            <a:r>
              <a:rPr lang="en-US" sz="4000" b="1" kern="0" dirty="0">
                <a:solidFill>
                  <a:schemeClr val="tx1">
                    <a:lumMod val="65000"/>
                    <a:lumOff val="35000"/>
                  </a:schemeClr>
                </a:solidFill>
                <a:latin typeface="Arial" pitchFamily="34" charset="0"/>
                <a:cs typeface="Arial" pitchFamily="34" charset="0"/>
              </a:rPr>
              <a:t>Conclusions</a:t>
            </a:r>
          </a:p>
        </p:txBody>
      </p:sp>
    </p:spTree>
    <p:extLst>
      <p:ext uri="{BB962C8B-B14F-4D97-AF65-F5344CB8AC3E}">
        <p14:creationId xmlns:p14="http://schemas.microsoft.com/office/powerpoint/2010/main" val="4065104151"/>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fik 4" descr="Ein Bild, das Kunst, Grün, Licht enthält.&#10;&#10;Automatisch generierte Beschreibung">
            <a:extLst>
              <a:ext uri="{FF2B5EF4-FFF2-40B4-BE49-F238E27FC236}">
                <a16:creationId xmlns:a16="http://schemas.microsoft.com/office/drawing/2014/main" id="{83B5D9D7-8834-7A8E-57D4-6BA5FED09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pic>
        <p:nvPicPr>
          <p:cNvPr id="3" name="Grafik 2" descr="Ein Bild, das draußen, Himmel, Gras, Pflanze enthält.&#10;&#10;Automatisch generierte Beschreibung">
            <a:extLst>
              <a:ext uri="{FF2B5EF4-FFF2-40B4-BE49-F238E27FC236}">
                <a16:creationId xmlns:a16="http://schemas.microsoft.com/office/drawing/2014/main" id="{78724255-A526-0CA8-FB1E-B99FF5DD5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 y="-1"/>
            <a:ext cx="12214860" cy="6867907"/>
          </a:xfrm>
          <a:prstGeom prst="rect">
            <a:avLst/>
          </a:prstGeom>
        </p:spPr>
      </p:pic>
      <p:sp>
        <p:nvSpPr>
          <p:cNvPr id="6" name="Rectangle 6">
            <a:extLst>
              <a:ext uri="{FF2B5EF4-FFF2-40B4-BE49-F238E27FC236}">
                <a16:creationId xmlns:a16="http://schemas.microsoft.com/office/drawing/2014/main" id="{E9ABE72D-7313-F3F4-B028-1CB0CA5FBDF2}"/>
              </a:ext>
            </a:extLst>
          </p:cNvPr>
          <p:cNvSpPr txBox="1">
            <a:spLocks noChangeArrowheads="1"/>
          </p:cNvSpPr>
          <p:nvPr/>
        </p:nvSpPr>
        <p:spPr bwMode="auto">
          <a:xfrm>
            <a:off x="1209673" y="3235073"/>
            <a:ext cx="9421113" cy="697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spcBef>
                <a:spcPct val="0"/>
              </a:spcBef>
              <a:buNone/>
              <a:defRPr/>
            </a:pPr>
            <a:r>
              <a:rPr lang="en-US" sz="8800" b="1" kern="0" dirty="0">
                <a:solidFill>
                  <a:srgbClr val="38C23B"/>
                </a:solidFill>
                <a:latin typeface="ITC Avant Garde Std Bk" panose="020B0502020202020204" pitchFamily="34" charset="0"/>
                <a:cs typeface="Arial" panose="020B0604020202020204" pitchFamily="34" charset="0"/>
              </a:rPr>
              <a:t> </a:t>
            </a:r>
            <a:r>
              <a:rPr lang="en-US" sz="8800" b="1" kern="0" dirty="0">
                <a:solidFill>
                  <a:srgbClr val="38C23B"/>
                </a:solidFill>
                <a:latin typeface="ITC Avant Garde Std Bk" panose="020B0502020202020204" pitchFamily="34" charset="0"/>
                <a:ea typeface="Calibri" panose="020F0502020204030204" pitchFamily="34" charset="0"/>
                <a:cs typeface="Times New Roman" panose="02020603050405020304" pitchFamily="18" charset="0"/>
              </a:rPr>
              <a:t>Thank you</a:t>
            </a:r>
            <a:endParaRPr lang="en-US" sz="4200" b="1" kern="0" dirty="0">
              <a:solidFill>
                <a:schemeClr val="bg1"/>
              </a:solidFill>
              <a:latin typeface="ITC Avant Garde Std Bk" panose="020B0502020202020204" pitchFamily="34" charset="0"/>
              <a:cs typeface="Arial" panose="020B0604020202020204" pitchFamily="34" charset="0"/>
            </a:endParaRPr>
          </a:p>
        </p:txBody>
      </p:sp>
      <p:sp>
        <p:nvSpPr>
          <p:cNvPr id="8" name="Rectangle 6">
            <a:extLst>
              <a:ext uri="{FF2B5EF4-FFF2-40B4-BE49-F238E27FC236}">
                <a16:creationId xmlns:a16="http://schemas.microsoft.com/office/drawing/2014/main" id="{10CD4250-779D-9E53-431F-50F270403B3B}"/>
              </a:ext>
            </a:extLst>
          </p:cNvPr>
          <p:cNvSpPr txBox="1">
            <a:spLocks noChangeArrowheads="1"/>
          </p:cNvSpPr>
          <p:nvPr/>
        </p:nvSpPr>
        <p:spPr bwMode="auto">
          <a:xfrm>
            <a:off x="1905000" y="4267200"/>
            <a:ext cx="5561688" cy="8542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spcBef>
                <a:spcPct val="0"/>
              </a:spcBef>
              <a:buNone/>
              <a:defRPr/>
            </a:pPr>
            <a:r>
              <a:rPr lang="en-US" sz="4400" b="1" kern="0" dirty="0">
                <a:solidFill>
                  <a:srgbClr val="92D050"/>
                </a:solidFill>
                <a:latin typeface="ITC Avant Garde Std Bk" panose="020B0502020202020204" pitchFamily="34" charset="0"/>
                <a:ea typeface="Calibri" panose="020F0502020204030204" pitchFamily="34" charset="0"/>
                <a:cs typeface="Times New Roman" panose="02020603050405020304" pitchFamily="18" charset="0"/>
              </a:rPr>
              <a:t>for your attention!</a:t>
            </a:r>
            <a:endParaRPr lang="en-US" sz="4200" b="1" kern="0" dirty="0">
              <a:solidFill>
                <a:schemeClr val="bg1"/>
              </a:solidFill>
              <a:latin typeface="ITC Avant Garde Std Bk" panose="020B0502020202020204" pitchFamily="34" charset="0"/>
              <a:cs typeface="Arial" panose="020B0604020202020204" pitchFamily="34" charset="0"/>
            </a:endParaRPr>
          </a:p>
        </p:txBody>
      </p:sp>
      <p:pic>
        <p:nvPicPr>
          <p:cNvPr id="9" name="Grafik 8" descr="Ein Bild, das Logo, Symbol, Schrift, Grafiken enthält.&#10;&#10;Automatisch generierte Beschreibung">
            <a:extLst>
              <a:ext uri="{FF2B5EF4-FFF2-40B4-BE49-F238E27FC236}">
                <a16:creationId xmlns:a16="http://schemas.microsoft.com/office/drawing/2014/main" id="{BDCC1CF0-A079-3C7C-4C02-25849E8C04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5740994"/>
            <a:ext cx="1371619" cy="437794"/>
          </a:xfrm>
          <a:prstGeom prst="rect">
            <a:avLst/>
          </a:prstGeom>
        </p:spPr>
      </p:pic>
      <p:pic>
        <p:nvPicPr>
          <p:cNvPr id="10" name="Grafik 9" descr="Ein Bild, das Schrift, Symbol, Grafiken, Logo enthält.&#10;&#10;Automatisch generierte Beschreibung">
            <a:extLst>
              <a:ext uri="{FF2B5EF4-FFF2-40B4-BE49-F238E27FC236}">
                <a16:creationId xmlns:a16="http://schemas.microsoft.com/office/drawing/2014/main" id="{0495930C-31C9-B801-E25F-40C1BD35DB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87E1D462-1D11-B95B-9155-75736A779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 y="0"/>
            <a:ext cx="12213210" cy="914063"/>
          </a:xfrm>
          <a:prstGeom prst="rect">
            <a:avLst/>
          </a:prstGeom>
        </p:spPr>
      </p:pic>
      <p:pic>
        <p:nvPicPr>
          <p:cNvPr id="13" name="Grafik 12">
            <a:extLst>
              <a:ext uri="{FF2B5EF4-FFF2-40B4-BE49-F238E27FC236}">
                <a16:creationId xmlns:a16="http://schemas.microsoft.com/office/drawing/2014/main" id="{B796BEA8-282D-4C68-2A5C-7BFD52B6E0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9" y="279400"/>
            <a:ext cx="3274397" cy="355262"/>
          </a:xfrm>
          <a:prstGeom prst="rect">
            <a:avLst/>
          </a:prstGeom>
        </p:spPr>
      </p:pic>
      <p:pic>
        <p:nvPicPr>
          <p:cNvPr id="6" name="Grafik 5" descr="Ein Bild, das Kunst, Grün, Licht enthält.&#10;&#10;Automatisch generierte Beschreibung">
            <a:extLst>
              <a:ext uri="{FF2B5EF4-FFF2-40B4-BE49-F238E27FC236}">
                <a16:creationId xmlns:a16="http://schemas.microsoft.com/office/drawing/2014/main" id="{B4F285C2-62B4-02EE-C5F0-BBE590BCB5D7}"/>
              </a:ext>
            </a:extLst>
          </p:cNvPr>
          <p:cNvPicPr>
            <a:picLocks noChangeAspect="1"/>
          </p:cNvPicPr>
          <p:nvPr/>
        </p:nvPicPr>
        <p:blipFill>
          <a:blip r:embed="rId5" cstate="print">
            <a:alphaModFix amt="37000"/>
            <a:extLst>
              <a:ext uri="{28A0092B-C50C-407E-A947-70E740481C1C}">
                <a14:useLocalDpi xmlns:a14="http://schemas.microsoft.com/office/drawing/2010/main" val="0"/>
              </a:ext>
            </a:extLst>
          </a:blip>
          <a:stretch>
            <a:fillRect/>
          </a:stretch>
        </p:blipFill>
        <p:spPr>
          <a:xfrm>
            <a:off x="-90337" y="3427521"/>
            <a:ext cx="12334970" cy="4550325"/>
          </a:xfrm>
          <a:prstGeom prst="rect">
            <a:avLst/>
          </a:prstGeom>
        </p:spPr>
      </p:pic>
      <p:pic>
        <p:nvPicPr>
          <p:cNvPr id="11" name="Grafik 10" descr="Ein Bild, das Schrift, Symbol, Grafiken, Logo enthält.&#10;&#10;Automatisch generierte Beschreibung">
            <a:extLst>
              <a:ext uri="{FF2B5EF4-FFF2-40B4-BE49-F238E27FC236}">
                <a16:creationId xmlns:a16="http://schemas.microsoft.com/office/drawing/2014/main" id="{17D52525-9A48-2A2F-F7D9-4B8C358193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762965"/>
            <a:ext cx="913488" cy="913488"/>
          </a:xfrm>
          <a:prstGeom prst="rect">
            <a:avLst/>
          </a:prstGeom>
        </p:spPr>
      </p:pic>
      <p:sp>
        <p:nvSpPr>
          <p:cNvPr id="16386" name="Rectangle 3"/>
          <p:cNvSpPr>
            <a:spLocks noGrp="1" noChangeArrowheads="1"/>
          </p:cNvSpPr>
          <p:nvPr>
            <p:ph type="body" idx="1"/>
          </p:nvPr>
        </p:nvSpPr>
        <p:spPr>
          <a:xfrm>
            <a:off x="2133600" y="2057400"/>
            <a:ext cx="8077200" cy="4648200"/>
          </a:xfrm>
        </p:spPr>
        <p:txBody>
          <a:bodyPr/>
          <a:lstStyle/>
          <a:p>
            <a:pPr eaLnBrk="1" hangingPunct="1">
              <a:buFontTx/>
              <a:buNone/>
            </a:pPr>
            <a:endParaRPr lang="en-US" sz="2800" dirty="0">
              <a:latin typeface="Arial" charset="0"/>
            </a:endParaRPr>
          </a:p>
          <a:p>
            <a:pPr eaLnBrk="1" hangingPunct="1">
              <a:buFontTx/>
              <a:buNone/>
            </a:pPr>
            <a:endParaRPr lang="en-US" sz="2800" dirty="0">
              <a:solidFill>
                <a:srgbClr val="FF0000"/>
              </a:solidFill>
              <a:latin typeface="Arial" charset="0"/>
            </a:endParaRPr>
          </a:p>
          <a:p>
            <a:pPr marL="0" indent="0" eaLnBrk="1" hangingPunct="1">
              <a:buNone/>
            </a:pPr>
            <a:endParaRPr lang="en-US" sz="3000" dirty="0">
              <a:latin typeface="Arial" charset="0"/>
            </a:endParaRPr>
          </a:p>
        </p:txBody>
      </p:sp>
      <p:sp>
        <p:nvSpPr>
          <p:cNvPr id="2" name="Textfeld 1"/>
          <p:cNvSpPr txBox="1"/>
          <p:nvPr/>
        </p:nvSpPr>
        <p:spPr>
          <a:xfrm>
            <a:off x="2133600" y="2617537"/>
            <a:ext cx="7924800" cy="2800767"/>
          </a:xfrm>
          <a:prstGeom prst="rect">
            <a:avLst/>
          </a:prstGeom>
          <a:noFill/>
        </p:spPr>
        <p:txBody>
          <a:bodyPr wrap="square" rtlCol="0">
            <a:spAutoFit/>
          </a:bodyPr>
          <a:lstStyle/>
          <a:p>
            <a:pPr algn="just"/>
            <a:r>
              <a:rPr lang="en-US" sz="1600" dirty="0">
                <a:latin typeface="ITC Avant Garde Std Bk" panose="020B0502020202020204" pitchFamily="34" charset="0"/>
                <a:ea typeface="Calibri" panose="020F0502020204030204" pitchFamily="34" charset="0"/>
                <a:cs typeface="Times New Roman" panose="02020603050405020304" pitchFamily="18" charset="0"/>
              </a:rPr>
              <a:t>Timely pipeline leak detection is a significant business issue in view of a long history of catastrophic incidents and growing intolerance for such events. Leaks have severe safety, economic, environmental, and reputational effects. Leak detection is an essential component of pipeline risk management as it allows the operator to respond in time to the leaks to prevent further escalation of incidents. The scope includes leak detection for pipelines conveying various flowing fluids - gas, liquid, and multiphase flow. Pipeline environments include subsea and onshore. The higher the risk posed by the pipeline, the more sophisticated and important leak detection systems should be. </a:t>
            </a:r>
          </a:p>
          <a:p>
            <a:endParaRPr lang="en-US" sz="1600" dirty="0">
              <a:solidFill>
                <a:srgbClr val="000000"/>
              </a:solidFill>
              <a:latin typeface="ITC Avant Garde Std Bk" panose="020B0502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EA99362C-46FF-834E-7224-9A8DFF6522EA}"/>
              </a:ext>
            </a:extLst>
          </p:cNvPr>
          <p:cNvSpPr>
            <a:spLocks noGrp="1" noChangeArrowheads="1"/>
          </p:cNvSpPr>
          <p:nvPr>
            <p:ph type="title"/>
          </p:nvPr>
        </p:nvSpPr>
        <p:spPr>
          <a:xfrm>
            <a:off x="2132400" y="1219200"/>
            <a:ext cx="8001000" cy="1409766"/>
          </a:xfrm>
        </p:spPr>
        <p:txBody>
          <a:bodyPr/>
          <a:lstStyle/>
          <a:p>
            <a:pPr algn="l" eaLnBrk="1" hangingPunct="1">
              <a:defRPr/>
            </a:pPr>
            <a:r>
              <a:rPr lang="en-US" sz="4000" b="1" dirty="0">
                <a:solidFill>
                  <a:schemeClr val="tx1">
                    <a:lumMod val="65000"/>
                    <a:lumOff val="35000"/>
                  </a:schemeClr>
                </a:solidFill>
                <a:latin typeface="Arial" pitchFamily="34" charset="0"/>
                <a:cs typeface="Arial" pitchFamily="34" charset="0"/>
              </a:rPr>
              <a:t>Prevention – reduced costs, less work, decreased risk.</a:t>
            </a:r>
          </a:p>
        </p:txBody>
      </p:sp>
    </p:spTree>
    <p:extLst>
      <p:ext uri="{BB962C8B-B14F-4D97-AF65-F5344CB8AC3E}">
        <p14:creationId xmlns:p14="http://schemas.microsoft.com/office/powerpoint/2010/main" val="1855571272"/>
      </p:ext>
    </p:extLst>
  </p:cSld>
  <p:clrMapOvr>
    <a:masterClrMapping/>
  </p:clrMapOvr>
  <p:transition spd="med"/>
</p:sld>
</file>

<file path=ppt/theme/theme1.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5717</Words>
  <Application>Microsoft Office PowerPoint</Application>
  <PresentationFormat>Breitbild</PresentationFormat>
  <Paragraphs>448</Paragraphs>
  <Slides>87</Slides>
  <Notes>69</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87</vt:i4>
      </vt:variant>
    </vt:vector>
  </HeadingPairs>
  <TitlesOfParts>
    <vt:vector size="92" baseType="lpstr">
      <vt:lpstr>ITC Avant Garde Std Bk</vt:lpstr>
      <vt:lpstr>Times New Roman</vt:lpstr>
      <vt:lpstr>Arial</vt:lpstr>
      <vt:lpstr>Calibri</vt:lpstr>
      <vt:lpstr>Standarddesign</vt:lpstr>
      <vt:lpstr>PowerPoint-Präsentation</vt:lpstr>
      <vt:lpstr>PowerPoint-Präsentation</vt:lpstr>
      <vt:lpstr>Customised solutions for custom requirements</vt:lpstr>
      <vt:lpstr>Customised solutions for custom requirements</vt:lpstr>
      <vt:lpstr>Customised solutions for custom requirements</vt:lpstr>
      <vt:lpstr>PowerPoint-Präsentation</vt:lpstr>
      <vt:lpstr>PowerPoint-Präsentation</vt:lpstr>
      <vt:lpstr>Prevention – reduced costs, less work, decreased risk.</vt:lpstr>
      <vt:lpstr>Prevention – reduced costs, less work, decreased risk.</vt:lpstr>
      <vt:lpstr>Prevention – reduced costs, less work, decreased risk.</vt:lpstr>
      <vt:lpstr>PowerPoint-Präsentation</vt:lpstr>
      <vt:lpstr>PowerPoint-Präsentation</vt:lpstr>
      <vt:lpstr>Requirements of regulations</vt:lpstr>
      <vt:lpstr>Requirements of regulations</vt:lpstr>
      <vt:lpstr>Requirements of regulations</vt:lpstr>
      <vt:lpstr>TRFL  (Technical Rules for Pipelines)</vt:lpstr>
      <vt:lpstr>TRFL  (Technical Rules for Pipelines)</vt:lpstr>
      <vt:lpstr>TRFL  (Technical Rules for Pipelines)</vt:lpstr>
      <vt:lpstr>TRFL  (Technical Rules for Pipelines)</vt:lpstr>
      <vt:lpstr>PowerPoint-Präsentation</vt:lpstr>
      <vt:lpstr>PowerPoint-Präsentation</vt:lpstr>
      <vt:lpstr>PowerPoint-Präsentation</vt:lpstr>
      <vt:lpstr>11.4.1.2 Detection during conveyor breaks</vt:lpstr>
      <vt:lpstr>11.4.1.3 Detection of creeping leaks</vt:lpstr>
      <vt:lpstr>11.4.1.4 Leak location</vt:lpstr>
      <vt:lpstr>11.4.2 Selection of methods, detectable leaks </vt:lpstr>
      <vt:lpstr>11.4.2 Selection of methods, detectable leaks </vt:lpstr>
      <vt:lpstr>11.4.2 Selection of methods, detectable leaks </vt:lpstr>
      <vt:lpstr>11.4.2 Selection of methods, detectable leaks </vt:lpstr>
      <vt:lpstr>11.4.2 Selection of methods, detectable leaks </vt:lpstr>
      <vt:lpstr>Annex VIII</vt:lpstr>
      <vt:lpstr>Annex VIII</vt:lpstr>
      <vt:lpstr>Annex VIII</vt:lpstr>
      <vt:lpstr>Annex VIII</vt:lpstr>
      <vt:lpstr>Annex VIII</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Overview of the various processes and the technology behind them </vt:lpstr>
      <vt:lpstr>Overview of the various processes and the technology behind them </vt:lpstr>
      <vt:lpstr>Overview of the various processes and the technology behind them </vt:lpstr>
      <vt:lpstr>PowerPoint-Präsentation</vt:lpstr>
      <vt:lpstr>Facts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Why using Gottsberg Leak Detection System </vt:lpstr>
      <vt:lpstr>Why using Gottsberg Leak Detection System </vt:lpstr>
      <vt:lpstr>  </vt:lpstr>
      <vt:lpstr>  </vt:lpstr>
      <vt:lpstr>  </vt:lpstr>
      <vt:lpstr>  </vt:lpstr>
      <vt:lpstr>  </vt:lpstr>
      <vt:lpstr>  </vt:lpstr>
      <vt:lpstr>  </vt:lpstr>
      <vt:lpst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
  <cp:lastModifiedBy/>
  <cp:revision>43</cp:revision>
  <dcterms:created xsi:type="dcterms:W3CDTF">2005-12-20T09:09:05Z</dcterms:created>
  <dcterms:modified xsi:type="dcterms:W3CDTF">2025-09-18T09:42:03Z</dcterms:modified>
</cp:coreProperties>
</file>