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49"/>
  </p:notesMasterIdLst>
  <p:handoutMasterIdLst>
    <p:handoutMasterId r:id="rId50"/>
  </p:handoutMasterIdLst>
  <p:sldIdLst>
    <p:sldId id="285" r:id="rId3"/>
    <p:sldId id="259" r:id="rId4"/>
    <p:sldId id="305" r:id="rId5"/>
    <p:sldId id="398" r:id="rId6"/>
    <p:sldId id="396" r:id="rId7"/>
    <p:sldId id="400" r:id="rId8"/>
    <p:sldId id="401" r:id="rId9"/>
    <p:sldId id="402" r:id="rId10"/>
    <p:sldId id="421" r:id="rId11"/>
    <p:sldId id="403" r:id="rId12"/>
    <p:sldId id="423" r:id="rId13"/>
    <p:sldId id="416" r:id="rId14"/>
    <p:sldId id="429" r:id="rId15"/>
    <p:sldId id="431" r:id="rId16"/>
    <p:sldId id="430" r:id="rId17"/>
    <p:sldId id="432" r:id="rId18"/>
    <p:sldId id="407" r:id="rId19"/>
    <p:sldId id="408" r:id="rId20"/>
    <p:sldId id="412" r:id="rId21"/>
    <p:sldId id="413" r:id="rId22"/>
    <p:sldId id="381" r:id="rId23"/>
    <p:sldId id="382" r:id="rId24"/>
    <p:sldId id="369" r:id="rId25"/>
    <p:sldId id="370" r:id="rId26"/>
    <p:sldId id="365" r:id="rId27"/>
    <p:sldId id="422" r:id="rId28"/>
    <p:sldId id="418" r:id="rId29"/>
    <p:sldId id="419" r:id="rId30"/>
    <p:sldId id="356" r:id="rId31"/>
    <p:sldId id="389" r:id="rId32"/>
    <p:sldId id="434" r:id="rId33"/>
    <p:sldId id="435" r:id="rId34"/>
    <p:sldId id="436" r:id="rId35"/>
    <p:sldId id="456" r:id="rId36"/>
    <p:sldId id="443" r:id="rId37"/>
    <p:sldId id="454" r:id="rId38"/>
    <p:sldId id="462" r:id="rId39"/>
    <p:sldId id="457" r:id="rId40"/>
    <p:sldId id="458" r:id="rId41"/>
    <p:sldId id="461" r:id="rId42"/>
    <p:sldId id="433" r:id="rId43"/>
    <p:sldId id="426" r:id="rId44"/>
    <p:sldId id="427" r:id="rId45"/>
    <p:sldId id="390" r:id="rId46"/>
    <p:sldId id="424" r:id="rId47"/>
    <p:sldId id="306" r:id="rId4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4465" autoAdjust="0"/>
  </p:normalViewPr>
  <p:slideViewPr>
    <p:cSldViewPr>
      <p:cViewPr varScale="1">
        <p:scale>
          <a:sx n="94" d="100"/>
          <a:sy n="94" d="100"/>
        </p:scale>
        <p:origin x="2322" y="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2466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A4865F7-9EAA-42E0-BF69-0C1276693C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10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55F3935-2861-4B74-A39B-21EDA9F9B2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869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494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76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43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751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Grundlegendes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2</a:t>
            </a:r>
            <a:r>
              <a:rPr lang="de-DE" b="1" baseline="0" dirty="0"/>
              <a:t> Hallsensoren, zur </a:t>
            </a:r>
            <a:r>
              <a:rPr lang="de-DE" b="1" baseline="0" dirty="0" err="1"/>
              <a:t>Detektierung</a:t>
            </a:r>
            <a:r>
              <a:rPr lang="de-DE" b="1" baseline="0" dirty="0"/>
              <a:t> von magnetischen Molchen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Vermeidung von Fehlermeldung, z.B. durch Zugtrasse und Magnetfeld eines Zuges/Pumpstation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TÜV Zone</a:t>
            </a:r>
            <a:r>
              <a:rPr lang="de-DE" b="1" baseline="0" dirty="0"/>
              <a:t> 1 Zertifiziert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und 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18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Grundlegendes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2</a:t>
            </a:r>
            <a:r>
              <a:rPr lang="de-DE" b="1" baseline="0" dirty="0"/>
              <a:t> Hallsensoren, zur </a:t>
            </a:r>
            <a:r>
              <a:rPr lang="de-DE" b="1" baseline="0" dirty="0" err="1"/>
              <a:t>Detektierung</a:t>
            </a:r>
            <a:r>
              <a:rPr lang="de-DE" b="1" baseline="0" dirty="0"/>
              <a:t> von magnetischen Molchen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Vermeidung von Fehlermeldung, z.B. durch Zugtrasse und Magnetfeld eines Zuges/Pumpstation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TÜV Zone</a:t>
            </a:r>
            <a:r>
              <a:rPr lang="de-DE" b="1" baseline="0" dirty="0"/>
              <a:t> 1 Zertifiziert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und 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49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Grundlegendes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2</a:t>
            </a:r>
            <a:r>
              <a:rPr lang="de-DE" b="1" baseline="0" dirty="0"/>
              <a:t> Hallsensoren, zur </a:t>
            </a:r>
            <a:r>
              <a:rPr lang="de-DE" b="1" baseline="0" dirty="0" err="1"/>
              <a:t>Detektierung</a:t>
            </a:r>
            <a:r>
              <a:rPr lang="de-DE" b="1" baseline="0" dirty="0"/>
              <a:t> von magnetischen Molchen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Vermeidung von Fehlermeldung, z.B. durch Zugtrasse und Magnetfeld eines Zuges/Pumpstation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TÜV Zone</a:t>
            </a:r>
            <a:r>
              <a:rPr lang="de-DE" b="1" baseline="0" dirty="0"/>
              <a:t> 1 Zertifiziert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und 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88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Grundlegendes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2</a:t>
            </a:r>
            <a:r>
              <a:rPr lang="de-DE" b="1" baseline="0" dirty="0"/>
              <a:t> Hallsensoren, zur </a:t>
            </a:r>
            <a:r>
              <a:rPr lang="de-DE" b="1" baseline="0" dirty="0" err="1"/>
              <a:t>Detektierung</a:t>
            </a:r>
            <a:r>
              <a:rPr lang="de-DE" b="1" baseline="0" dirty="0"/>
              <a:t> von magnetischen Molchen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Vermeidung von Fehlermeldung, z.B. durch Zugtrasse und Magnetfeld eines Zuges/Pumpstation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TÜV Zone</a:t>
            </a:r>
            <a:r>
              <a:rPr lang="de-DE" b="1" baseline="0" dirty="0"/>
              <a:t> 1 Zertifiziert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und 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8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879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42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52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77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683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368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936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742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Grundlegendes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2</a:t>
            </a:r>
            <a:r>
              <a:rPr lang="de-DE" b="1" baseline="0" dirty="0"/>
              <a:t> Hallsensoren, zur </a:t>
            </a:r>
            <a:r>
              <a:rPr lang="de-DE" b="1" baseline="0" dirty="0" err="1"/>
              <a:t>Detektierung</a:t>
            </a:r>
            <a:r>
              <a:rPr lang="de-DE" b="1" baseline="0" dirty="0"/>
              <a:t> von magnetischen Molchen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Vermeidung von Fehlermeldung, z.B. durch Zugtrasse und Magnetfeld eines Zuges/Pumpstation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TÜV Zone</a:t>
            </a:r>
            <a:r>
              <a:rPr lang="de-DE" b="1" baseline="0" dirty="0"/>
              <a:t> 1 Zertifiziert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und 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10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Flexibel anzubringen an einer Pipeline </a:t>
            </a:r>
            <a:r>
              <a:rPr lang="de-DE" b="1" baseline="0" dirty="0">
                <a:sym typeface="Wingdings" panose="020B0604020202020204" pitchFamily="2" charset="2"/>
              </a:rPr>
              <a:t>// Kunststofflagerschuhe - Spannband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Station im Schaltschrank als Bindeglied zum </a:t>
            </a:r>
            <a:r>
              <a:rPr lang="de-DE" b="1" baseline="0" dirty="0" err="1">
                <a:sym typeface="Wingdings" panose="020B0604020202020204" pitchFamily="2" charset="2"/>
              </a:rPr>
              <a:t>Scadasystem</a:t>
            </a:r>
            <a:endParaRPr lang="de-DE" b="1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Station schaltet Relais bei Detektion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Übertragung der Sensordaten moduliert über die Stromschnittstelle </a:t>
            </a:r>
            <a:r>
              <a:rPr lang="de-DE" i="1" baseline="0" dirty="0">
                <a:sym typeface="Wingdings" panose="020B0604020202020204" pitchFamily="2" charset="2"/>
              </a:rPr>
              <a:t>(0-1000uT Bereich wird auf dem Strombereich 6-20mA abgebildet)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Filterung der Sensordaten erfolgt in der Station – Zusätzliche Parametereinstellung erhöhen die Zuverlässigkeit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Detektionssignalisierung erfolgt bei einer Überschreitung eines Schwellwertes bezogen auf den Mittelwert </a:t>
            </a:r>
            <a:r>
              <a:rPr lang="de-DE" b="0" i="1" baseline="0" dirty="0">
                <a:sym typeface="Wingdings" panose="020B0604020202020204" pitchFamily="2" charset="2"/>
              </a:rPr>
              <a:t>(11s Arrays)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i="0" baseline="0" dirty="0">
                <a:sym typeface="Wingdings" panose="020B0604020202020204" pitchFamily="2" charset="2"/>
              </a:rPr>
              <a:t>Als Sicherheit gibt es noch den Parameter der Zeitschwelle </a:t>
            </a:r>
            <a:r>
              <a:rPr lang="de-DE" b="0" i="1" baseline="0" dirty="0">
                <a:sym typeface="Wingdings" panose="020B0604020202020204" pitchFamily="2" charset="2"/>
              </a:rPr>
              <a:t>(falls ein Magnetfeld von außen einwirkt)</a:t>
            </a:r>
            <a:endParaRPr lang="de-DE" b="1" i="0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i="0" baseline="0" dirty="0">
                <a:sym typeface="Wingdings" panose="020B0604020202020204" pitchFamily="2" charset="2"/>
              </a:rPr>
              <a:t>Temperatursensoren als Sicherheit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i="0" baseline="0" dirty="0" err="1">
                <a:sym typeface="Wingdings" panose="020B0604020202020204" pitchFamily="2" charset="2"/>
              </a:rPr>
              <a:t>Buzzer</a:t>
            </a:r>
            <a:r>
              <a:rPr lang="de-DE" b="1" i="0" baseline="0" dirty="0">
                <a:sym typeface="Wingdings" panose="020B0604020202020204" pitchFamily="2" charset="2"/>
              </a:rPr>
              <a:t> zur </a:t>
            </a:r>
            <a:r>
              <a:rPr lang="de-DE" b="1" i="0" baseline="0" dirty="0" err="1">
                <a:sym typeface="Wingdings" panose="020B0604020202020204" pitchFamily="2" charset="2"/>
              </a:rPr>
              <a:t>Signalgebung</a:t>
            </a:r>
            <a:endParaRPr lang="de-DE" b="1" i="0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10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/>
              <a:t>Sensor Flexibel anzubringen an einer Pipeline </a:t>
            </a:r>
            <a:r>
              <a:rPr lang="de-DE" b="1" baseline="0" dirty="0">
                <a:sym typeface="Wingdings" panose="020B0604020202020204" pitchFamily="2" charset="2"/>
              </a:rPr>
              <a:t>// Kunststofflagerschuhe - Spannband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Station im Schaltschrank als Bindeglied zum </a:t>
            </a:r>
            <a:r>
              <a:rPr lang="de-DE" b="1" baseline="0" dirty="0" err="1">
                <a:sym typeface="Wingdings" panose="020B0604020202020204" pitchFamily="2" charset="2"/>
              </a:rPr>
              <a:t>Scadasystem</a:t>
            </a:r>
            <a:endParaRPr lang="de-DE" b="1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Station schaltet Relais bei Detektion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Übertragung der Sensordaten moduliert über die Stromschnittstelle </a:t>
            </a:r>
            <a:r>
              <a:rPr lang="de-DE" i="1" baseline="0" dirty="0">
                <a:sym typeface="Wingdings" panose="020B0604020202020204" pitchFamily="2" charset="2"/>
              </a:rPr>
              <a:t>(0-1000uT Bereich wird auf dem Strombereich 6-20mA abgebildet)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Filterung der Sensordaten erfolgt in der Station – Zusätzliche Parametereinstellung erhöhen die Zuverlässigkeit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baseline="0" dirty="0">
                <a:sym typeface="Wingdings" panose="020B0604020202020204" pitchFamily="2" charset="2"/>
              </a:rPr>
              <a:t>Detektionssignalisierung erfolgt bei einer Überschreitung eines Schwellwertes bezogen auf den Mittelwert </a:t>
            </a:r>
            <a:r>
              <a:rPr lang="de-DE" b="0" i="1" baseline="0" dirty="0">
                <a:sym typeface="Wingdings" panose="020B0604020202020204" pitchFamily="2" charset="2"/>
              </a:rPr>
              <a:t>(11s Arrays)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i="0" baseline="0" dirty="0">
                <a:sym typeface="Wingdings" panose="020B0604020202020204" pitchFamily="2" charset="2"/>
              </a:rPr>
              <a:t>Als Sicherheit gibt es noch den Parameter der Zeitschwelle </a:t>
            </a:r>
            <a:r>
              <a:rPr lang="de-DE" b="0" i="1" baseline="0" dirty="0">
                <a:sym typeface="Wingdings" panose="020B0604020202020204" pitchFamily="2" charset="2"/>
              </a:rPr>
              <a:t>(falls ein Magnetfeld von außen einwirkt)</a:t>
            </a:r>
            <a:endParaRPr lang="de-DE" b="1" i="0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i="0" baseline="0" dirty="0">
                <a:sym typeface="Wingdings" panose="020B0604020202020204" pitchFamily="2" charset="2"/>
              </a:rPr>
              <a:t>Temperatursensoren als Sicherheit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i="0" baseline="0" dirty="0" err="1">
                <a:sym typeface="Wingdings" panose="020B0604020202020204" pitchFamily="2" charset="2"/>
              </a:rPr>
              <a:t>Buzzer</a:t>
            </a:r>
            <a:r>
              <a:rPr lang="de-DE" b="1" i="0" baseline="0" dirty="0">
                <a:sym typeface="Wingdings" panose="020B0604020202020204" pitchFamily="2" charset="2"/>
              </a:rPr>
              <a:t> zur </a:t>
            </a:r>
            <a:r>
              <a:rPr lang="de-DE" b="1" i="0" baseline="0" dirty="0" err="1">
                <a:sym typeface="Wingdings" panose="020B0604020202020204" pitchFamily="2" charset="2"/>
              </a:rPr>
              <a:t>Signalgebung</a:t>
            </a:r>
            <a:endParaRPr lang="de-DE" b="1" i="0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>
              <a:sym typeface="Wingdings" panose="020B0604020202020204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8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4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3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9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81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90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2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F3935-2861-4B74-A39B-21EDA9F9B2E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9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FA543-FB06-4A96-82EA-A7B228A3BC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F6A0-BB3A-48E0-A8B6-716546F5C7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56EDD-659B-4A2C-A742-1FED00661A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FA543-FB06-4A96-82EA-A7B228A3BC9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5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F123-B0D1-4CDE-8067-88476DA2CCA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71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889CC-2BBC-4A49-B52B-0E700917CA7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343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FA181-14C7-430B-92AD-72D310B88AF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394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42A22-D6BA-4435-9567-74DAB0280EB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958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5253D-FEB3-4369-B120-ED752B78974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233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5187-5FF4-4C2C-9A47-A8C378650A6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4848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5DBA1-3637-4F98-A9FB-9E2E55000A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213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F123-B0D1-4CDE-8067-88476DA2CC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25EEA-A59E-4737-A567-8B6EC3E7CF4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970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F6A0-BB3A-48E0-A8B6-716546F5C71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2050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56EDD-659B-4A2C-A742-1FED00661AD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761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889CC-2BBC-4A49-B52B-0E700917CA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FA181-14C7-430B-92AD-72D310B88A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42A22-D6BA-4435-9567-74DAB0280E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5253D-FEB3-4369-B120-ED752B7897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5187-5FF4-4C2C-9A47-A8C378650A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5DBA1-3637-4F98-A9FB-9E2E55000A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25EEA-A59E-4737-A567-8B6EC3E7CF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B42F23B-A9D3-4153-9510-AD9C244FAE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1" name="Picture 7" descr="GLDHea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B42F23B-A9D3-4153-9510-AD9C244FAE4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 descr="GLDHeade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117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cid:E278B50C-73CC-48FC-A97D-7C0DCBD8DAB1@home" TargetMode="External"/><Relationship Id="rId5" Type="http://schemas.openxmlformats.org/officeDocument/2006/relationships/image" Target="../media/image60.jpeg"/><Relationship Id="rId4" Type="http://schemas.openxmlformats.org/officeDocument/2006/relationships/image" Target="cid:52E6BBD5-9E92-44A9-8410-23DD91C4D18D@hom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Grafik 5" descr="Fond für Tit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5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" y="1828800"/>
            <a:ext cx="9296400" cy="3733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Detection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Entwicklungen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Lecksuche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Molchen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b="1" dirty="0">
                <a:solidFill>
                  <a:srgbClr val="92D050"/>
                </a:solidFill>
                <a:latin typeface="ITC Avant Garde Std Bk" pitchFamily="34" charset="0"/>
                <a:cs typeface="Arial" charset="0"/>
              </a:rPr>
              <a:t>Pipeline Symposium </a:t>
            </a:r>
            <a:r>
              <a:rPr lang="en-US" b="1" dirty="0" err="1">
                <a:solidFill>
                  <a:srgbClr val="92D050"/>
                </a:solidFill>
                <a:latin typeface="ITC Avant Garde Std Bk" pitchFamily="34" charset="0"/>
                <a:cs typeface="Arial" charset="0"/>
              </a:rPr>
              <a:t>Kalkar</a:t>
            </a:r>
            <a:r>
              <a:rPr lang="en-US" b="1" dirty="0">
                <a:solidFill>
                  <a:srgbClr val="92D050"/>
                </a:solidFill>
                <a:latin typeface="ITC Avant Garde Std Bk" pitchFamily="34" charset="0"/>
                <a:cs typeface="Arial" charset="0"/>
              </a:rPr>
              <a:t> 2023</a:t>
            </a:r>
            <a:endParaRPr lang="en-US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" y="762000"/>
            <a:ext cx="9067801" cy="1143000"/>
          </a:xfrm>
        </p:spPr>
        <p:txBody>
          <a:bodyPr/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eferenzen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2133600"/>
            <a:ext cx="7772400" cy="4036368"/>
          </a:xfrm>
        </p:spPr>
        <p:txBody>
          <a:bodyPr/>
          <a:lstStyle/>
          <a:p>
            <a:pPr marL="0" lvl="0" indent="0" eaLnBrk="1" hangingPunct="1">
              <a:buNone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Mehr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als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90% der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deutschen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Rohöl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- und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Produktimporte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werden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durch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GLD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geprüfte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Rohrleitungen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transportiert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Dies gilt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auch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für 90% der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österreichischen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Importe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sowie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für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rund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30% der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Produkte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der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tschechischen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Republik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Die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Molche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werden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Europas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wichtigster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und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gemessen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am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Durchfluss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größter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Pipeline (TAL)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verwendet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Internationale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Einsätze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 Europa,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naher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Osten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 China, Nord- und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Südamerika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4057550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" y="609600"/>
            <a:ext cx="9067801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GLD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Molche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Deutschland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1524000"/>
            <a:ext cx="5105400" cy="51971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664" y="3048000"/>
            <a:ext cx="308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Deutschlands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Versorgungs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b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Transportleitungen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0833454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Referenzen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de-DE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de-DE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de-DE" sz="3000" dirty="0">
              <a:latin typeface="Arial" charset="0"/>
            </a:endParaRPr>
          </a:p>
        </p:txBody>
      </p:sp>
      <p:pic>
        <p:nvPicPr>
          <p:cNvPr id="1026" name="Picture 2" descr="Y:\Kunden\GAM\Kuwait Reise  Feb 2014\TAL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2305372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Kunden\GAM\Kuwait Reise  Feb 2014\MVL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38295"/>
            <a:ext cx="1505160" cy="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Kunden\GAM\Kuwait Reise  Feb 2014\NWO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66847"/>
            <a:ext cx="1829055" cy="10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Kunden\GAM\Kuwait Reise  Feb 2014\RRP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8" y="1800242"/>
            <a:ext cx="1867161" cy="6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Kunden\GAM\Kuwait Reise  Feb 2014\BP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6" y="2785893"/>
            <a:ext cx="1105054" cy="13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Kunden\GAM\Kuwait Reise  Feb 2014\Shell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57" y="2962130"/>
            <a:ext cx="1152686" cy="103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Y:\Kunden\GAM\Kuwait Reise  Feb 2014\NWKG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920" y="2760296"/>
            <a:ext cx="1500107" cy="17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:\Kunden\GAM\Kuwait Reise  Feb 2014\RMR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0" y="4508323"/>
            <a:ext cx="2038635" cy="92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Y:\Kunden\GAM\Kuwait Reise  Feb 2014\OMV 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45" y="4319307"/>
            <a:ext cx="1467055" cy="10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:\Kunden\GAM\Kuwait Reise  Feb 2014\Agip 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92" y="2938447"/>
            <a:ext cx="1457529" cy="15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Y:\Kunden\GAM\Kuwait Reise  Feb 2014\Exxon 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83" y="3328893"/>
            <a:ext cx="1495634" cy="30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bgcbigsedmonton.files.wordpress.com/2013/06/enbridg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08" y="5879347"/>
            <a:ext cx="2181364" cy="72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profile_images/441132576204673024/CCHW0T8u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60" y="4475666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780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>
              <a:buNone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Gesetzliche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Grundlagen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Bestimmungen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548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2000" b="1" dirty="0">
                <a:latin typeface="Arial" charset="0"/>
              </a:rPr>
              <a:t>Technische Regel für Rohrfernleitungen TRFL</a:t>
            </a:r>
          </a:p>
          <a:p>
            <a:pPr eaLnBrk="1" hangingPunct="1">
              <a:buFont typeface="+mj-lt"/>
              <a:buAutoNum type="arabicPeriod"/>
            </a:pPr>
            <a:r>
              <a:rPr lang="de-DE" sz="1800" dirty="0">
                <a:latin typeface="Arial" charset="0"/>
              </a:rPr>
              <a:t>Es müssen zwei auf unterschiedlichen physikalischen Größen basierende,       kontinuierlich arbeitende technische Verfahren zur Anwendung kommen, die im stationären Betriebszustand den Austritt feststellen können.</a:t>
            </a:r>
            <a:br>
              <a:rPr lang="de-DE" sz="1800" dirty="0">
                <a:latin typeface="Arial" charset="0"/>
              </a:rPr>
            </a:br>
            <a:r>
              <a:rPr lang="de-DE" sz="1800" dirty="0">
                <a:latin typeface="Arial" charset="0"/>
              </a:rPr>
              <a:t> </a:t>
            </a:r>
          </a:p>
          <a:p>
            <a:pPr eaLnBrk="1" hangingPunct="1">
              <a:buFont typeface="+mj-lt"/>
              <a:buAutoNum type="arabicPeriod"/>
            </a:pPr>
            <a:r>
              <a:rPr lang="de-DE" sz="1800" dirty="0">
                <a:latin typeface="Arial" charset="0"/>
              </a:rPr>
              <a:t>Eines dieser Verfahren oder ein weiteres muss darüber hinaus auch während </a:t>
            </a:r>
            <a:r>
              <a:rPr lang="de-DE" sz="1800" dirty="0" err="1">
                <a:latin typeface="Arial" charset="0"/>
              </a:rPr>
              <a:t>instationärer</a:t>
            </a:r>
            <a:r>
              <a:rPr lang="de-DE" sz="1800" dirty="0">
                <a:latin typeface="Arial" charset="0"/>
              </a:rPr>
              <a:t> Betriebszustände Austritte feststellen können.</a:t>
            </a:r>
            <a:br>
              <a:rPr lang="de-DE" sz="1800" dirty="0">
                <a:latin typeface="Arial" charset="0"/>
              </a:rPr>
            </a:br>
            <a:endParaRPr lang="de-DE" sz="1800" dirty="0">
              <a:latin typeface="Arial" charset="0"/>
            </a:endParaRPr>
          </a:p>
          <a:p>
            <a:pPr eaLnBrk="1" hangingPunct="1">
              <a:buFont typeface="+mj-lt"/>
              <a:buAutoNum type="arabicPeriod"/>
            </a:pPr>
            <a:r>
              <a:rPr lang="de-DE" sz="1800" dirty="0">
                <a:latin typeface="Arial" charset="0"/>
              </a:rPr>
              <a:t>Es muss ein technisches Verfahren zur Anwendung kommen, das während der Förderpausen die Austritte feststellen kann.</a:t>
            </a:r>
            <a:br>
              <a:rPr lang="de-DE" sz="1800" dirty="0">
                <a:latin typeface="Arial" charset="0"/>
              </a:rPr>
            </a:br>
            <a:endParaRPr lang="de-DE" sz="1800" dirty="0">
              <a:latin typeface="Arial" charset="0"/>
            </a:endParaRPr>
          </a:p>
          <a:p>
            <a:pPr eaLnBrk="1" hangingPunct="1">
              <a:buFont typeface="+mj-lt"/>
              <a:buAutoNum type="arabicPeriod"/>
            </a:pPr>
            <a:r>
              <a:rPr lang="de-DE" sz="1800" dirty="0">
                <a:latin typeface="Arial" charset="0"/>
              </a:rPr>
              <a:t>Es muss ein technisches oder anderes Verfahren zur Anwendung kommen, das schleichende Undichtheiten feststellt.</a:t>
            </a:r>
            <a:br>
              <a:rPr lang="de-DE" sz="1800" dirty="0">
                <a:latin typeface="Arial" charset="0"/>
              </a:rPr>
            </a:br>
            <a:endParaRPr lang="de-DE" sz="1800" dirty="0">
              <a:latin typeface="Arial" charset="0"/>
            </a:endParaRPr>
          </a:p>
          <a:p>
            <a:pPr eaLnBrk="1" hangingPunct="1">
              <a:buFont typeface="+mj-lt"/>
              <a:buAutoNum type="arabicPeriod"/>
            </a:pPr>
            <a:r>
              <a:rPr lang="de-DE" sz="1800" dirty="0">
                <a:latin typeface="Arial" charset="0"/>
              </a:rPr>
              <a:t>Es muss durch ein Verfahren oder durch sonstige Vorkehrungen sichergestellt sein, dass Schadenstellen schnell geortet werden können.</a:t>
            </a:r>
          </a:p>
        </p:txBody>
      </p:sp>
    </p:spTree>
    <p:extLst>
      <p:ext uri="{BB962C8B-B14F-4D97-AF65-F5344CB8AC3E}">
        <p14:creationId xmlns:p14="http://schemas.microsoft.com/office/powerpoint/2010/main" val="4193193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8674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Gesetzliche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Grundlagen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Bestimmungen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API 1175</a:t>
            </a:r>
          </a:p>
          <a:p>
            <a:pPr marL="0" indent="0" algn="ctr" eaLnBrk="1" hangingPunct="1">
              <a:buNone/>
            </a:pPr>
            <a:endParaRPr lang="de-DE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charset="0"/>
              </a:rPr>
              <a:t>Keine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verpflichtenden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Bestimmungen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sondern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eine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Richtlinie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zur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Ausrichtung</a:t>
            </a:r>
            <a:r>
              <a:rPr lang="en-US" sz="2000" dirty="0">
                <a:latin typeface="Arial" charset="0"/>
              </a:rPr>
              <a:t> der </a:t>
            </a:r>
            <a:r>
              <a:rPr lang="en-US" sz="2000" dirty="0" err="1">
                <a:latin typeface="Arial" charset="0"/>
              </a:rPr>
              <a:t>Strategien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zur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Lecksuche</a:t>
            </a:r>
            <a:endParaRPr lang="en-US" sz="2000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de-DE" sz="14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</a:rPr>
              <a:t>Sie </a:t>
            </a:r>
            <a:r>
              <a:rPr lang="en-US" sz="2000" dirty="0" err="1">
                <a:latin typeface="Arial" charset="0"/>
              </a:rPr>
              <a:t>zeigt</a:t>
            </a:r>
            <a:r>
              <a:rPr lang="en-US" sz="2000" dirty="0">
                <a:latin typeface="Arial" charset="0"/>
              </a:rPr>
              <a:t> Mittel und </a:t>
            </a:r>
            <a:r>
              <a:rPr lang="en-US" sz="2000" dirty="0" err="1">
                <a:latin typeface="Arial" charset="0"/>
              </a:rPr>
              <a:t>Wege</a:t>
            </a:r>
            <a:r>
              <a:rPr lang="en-US" sz="2000" dirty="0">
                <a:latin typeface="Arial" charset="0"/>
              </a:rPr>
              <a:t> auf, </a:t>
            </a:r>
            <a:r>
              <a:rPr lang="en-US" sz="2000" dirty="0" err="1">
                <a:latin typeface="Arial" charset="0"/>
              </a:rPr>
              <a:t>wie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mit</a:t>
            </a:r>
            <a:r>
              <a:rPr lang="en-US" sz="2000" dirty="0">
                <a:latin typeface="Arial" charset="0"/>
              </a:rPr>
              <a:t> dem </a:t>
            </a:r>
            <a:r>
              <a:rPr lang="en-US" sz="2000" dirty="0" err="1">
                <a:latin typeface="Arial" charset="0"/>
              </a:rPr>
              <a:t>komplexen</a:t>
            </a:r>
            <a:r>
              <a:rPr lang="en-US" sz="2000" dirty="0">
                <a:latin typeface="Arial" charset="0"/>
              </a:rPr>
              <a:t> Thema der </a:t>
            </a:r>
            <a:r>
              <a:rPr lang="en-US" sz="2000" dirty="0" err="1">
                <a:latin typeface="Arial" charset="0"/>
              </a:rPr>
              <a:t>Leckfreiheit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umgegangen</a:t>
            </a:r>
            <a:r>
              <a:rPr lang="en-US" sz="2000" dirty="0">
                <a:latin typeface="Arial" charset="0"/>
              </a:rPr>
              <a:t> warden </a:t>
            </a:r>
            <a:r>
              <a:rPr lang="en-US" sz="2000" dirty="0" err="1">
                <a:latin typeface="Arial" charset="0"/>
              </a:rPr>
              <a:t>kann</a:t>
            </a:r>
            <a:r>
              <a:rPr lang="en-US" sz="2000" dirty="0">
                <a:latin typeface="Arial" charset="0"/>
              </a:rPr>
              <a:t>. </a:t>
            </a:r>
            <a:r>
              <a:rPr lang="en-US" sz="2000" dirty="0" err="1">
                <a:latin typeface="Arial" charset="0"/>
              </a:rPr>
              <a:t>Angefangen</a:t>
            </a:r>
            <a:r>
              <a:rPr lang="en-US" sz="2000" dirty="0">
                <a:latin typeface="Arial" charset="0"/>
              </a:rPr>
              <a:t> von </a:t>
            </a:r>
            <a:r>
              <a:rPr lang="en-US" sz="2000" dirty="0" err="1">
                <a:latin typeface="Arial" charset="0"/>
              </a:rPr>
              <a:t>Strategien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über</a:t>
            </a:r>
            <a:r>
              <a:rPr lang="en-US" sz="2000" dirty="0">
                <a:latin typeface="Arial" charset="0"/>
              </a:rPr>
              <a:t> das </a:t>
            </a:r>
            <a:r>
              <a:rPr lang="en-US" sz="2000" dirty="0" err="1">
                <a:latin typeface="Arial" charset="0"/>
              </a:rPr>
              <a:t>Alarmmanagement</a:t>
            </a:r>
            <a:r>
              <a:rPr lang="en-US" sz="2000" dirty="0">
                <a:latin typeface="Arial" charset="0"/>
              </a:rPr>
              <a:t> bis </a:t>
            </a:r>
            <a:r>
              <a:rPr lang="en-US" sz="2000" dirty="0" err="1">
                <a:latin typeface="Arial" charset="0"/>
              </a:rPr>
              <a:t>hin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zu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Vorschlägen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zur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Aus</a:t>
            </a:r>
            <a:r>
              <a:rPr lang="en-US" sz="2000" dirty="0">
                <a:latin typeface="Arial" charset="0"/>
              </a:rPr>
              <a:t>- und </a:t>
            </a:r>
            <a:r>
              <a:rPr lang="en-US" sz="2000" dirty="0" err="1">
                <a:latin typeface="Arial" charset="0"/>
              </a:rPr>
              <a:t>Weiterbildung</a:t>
            </a:r>
            <a:r>
              <a:rPr lang="en-US" sz="2000" dirty="0">
                <a:latin typeface="Arial" charset="0"/>
              </a:rPr>
              <a:t> von Personal.</a:t>
            </a: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  <a:latin typeface="Arial" charset="0"/>
              </a:rPr>
              <a:t>Ausblick auf verschiedene Technologien und für welche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</a:rPr>
              <a:t>Anweendungsbereiche</a:t>
            </a:r>
            <a:r>
              <a:rPr lang="de-DE" sz="2000" dirty="0">
                <a:solidFill>
                  <a:srgbClr val="000000"/>
                </a:solidFill>
                <a:latin typeface="Arial" charset="0"/>
              </a:rPr>
              <a:t> sie geeignet sind.</a:t>
            </a: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  <a:latin typeface="Arial" charset="0"/>
              </a:rPr>
              <a:t>Auch wenn es keine bindende Betriebsanweisung ist, hat die API 1175 große internationale Relevanz und gilt als Standardwerk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371600"/>
            <a:ext cx="232600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143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90600"/>
            <a:ext cx="8001000" cy="5867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Technologien zur Detektion von Kleinstleckagen</a:t>
            </a:r>
          </a:p>
          <a:p>
            <a:pPr marL="0" indent="0" eaLnBrk="1" hangingPunct="1">
              <a:buNone/>
            </a:pPr>
            <a:endParaRPr lang="de-DE" sz="1800" dirty="0">
              <a:latin typeface="Arial" charset="0"/>
            </a:endParaRP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       </a:t>
            </a: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B78154-D836-590A-F81C-2DE93A7C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17036"/>
            <a:ext cx="2905125" cy="15716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0C12E2-47F9-7D0E-24FF-3201D97AE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34080"/>
            <a:ext cx="5029200" cy="193729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4D87808-CCB8-68B2-3C35-C9144BB7F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764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de-DE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Externe </a:t>
            </a:r>
            <a:r>
              <a:rPr lang="de-DE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systeme</a:t>
            </a:r>
            <a:r>
              <a:rPr lang="de-DE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None/>
            </a:pPr>
            <a:endParaRPr lang="de-DE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Feste </a:t>
            </a:r>
            <a:r>
              <a:rPr lang="de-DE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akkustische</a:t>
            </a: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 Sensoren	</a:t>
            </a: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LD Molche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D72D719-87D2-7686-CFD3-9BC437160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4830354"/>
            <a:ext cx="2667000" cy="19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91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90600"/>
            <a:ext cx="8001000" cy="5867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Technologien zur Detektion von Kleinstleckagen</a:t>
            </a:r>
          </a:p>
          <a:p>
            <a:pPr marL="0" indent="0" eaLnBrk="1" hangingPunct="1">
              <a:buNone/>
            </a:pPr>
            <a:endParaRPr lang="de-DE" sz="1800" dirty="0">
              <a:latin typeface="Arial" charset="0"/>
            </a:endParaRP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       </a:t>
            </a: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E3EA530-79F6-3AD0-7C8B-FF2397F8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6624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de-DE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Externe Systeme:</a:t>
            </a:r>
          </a:p>
          <a:p>
            <a:pPr>
              <a:buFontTx/>
              <a:buNone/>
            </a:pPr>
            <a:endParaRPr lang="de-DE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Diffusionsschlauch	</a:t>
            </a: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Glasfaser Leitungen	</a:t>
            </a:r>
          </a:p>
          <a:p>
            <a:pPr marL="0" indent="0">
              <a:buClr>
                <a:srgbClr val="FF0000"/>
              </a:buClr>
              <a:buFontTx/>
              <a:buNone/>
            </a:pP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40D329-DEA4-82BB-BA6D-95A92A22F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33451"/>
            <a:ext cx="3158002" cy="19143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755F886-5B29-682F-ED48-A53FE66D6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000011"/>
            <a:ext cx="2209800" cy="26469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FC1B92-6122-FF47-D104-F4A997C54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343400"/>
            <a:ext cx="3926449" cy="17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442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de-DE"/>
              <a:t>1 Hz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2865438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e-DE" sz="44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de-DE" sz="4400">
                <a:solidFill>
                  <a:srgbClr val="000000"/>
                </a:solidFill>
              </a:rPr>
              <a:t>1 Hz</a:t>
            </a:r>
          </a:p>
        </p:txBody>
      </p:sp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0418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10 Hz</a:t>
            </a:r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4641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10 KHz</a:t>
            </a:r>
          </a:p>
        </p:txBody>
      </p:sp>
      <p:pic>
        <p:nvPicPr>
          <p:cNvPr id="2" name="10KH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62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Inhalt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77200" cy="4038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Vorstellung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der Gottsberg Leak Detection GmbH</a:t>
            </a:r>
          </a:p>
          <a:p>
            <a:pPr eaLnBrk="1" hangingPunct="1">
              <a:buFontTx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Gesetzliche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Grundlagen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Bestimmungen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buNone/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Vergleich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verschiedener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Lecksuche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hangingPunct="1">
              <a:buNone/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Funktionsprinzip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Anwendungsmöglichkeiten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Lecksuchmolchen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Fallbeispiele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verschiedener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Neuste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Entwicklungen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der Gottsberg Leak Detection GmbH</a:t>
            </a:r>
          </a:p>
          <a:p>
            <a:pPr eaLnBrk="1" hangingPunct="1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15 KHz</a:t>
            </a:r>
          </a:p>
        </p:txBody>
      </p:sp>
      <p:pic>
        <p:nvPicPr>
          <p:cNvPr id="2" name="15KH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77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Lecksignal</a:t>
            </a:r>
            <a:endParaRPr lang="de-DE" sz="2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423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Schlagbohrmaschine</a:t>
            </a:r>
          </a:p>
        </p:txBody>
      </p:sp>
    </p:spTree>
    <p:extLst>
      <p:ext uri="{BB962C8B-B14F-4D97-AF65-F5344CB8AC3E}">
        <p14:creationId xmlns:p14="http://schemas.microsoft.com/office/powerpoint/2010/main" val="20937336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Automatisierte Suche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de-DE"/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822325" y="1793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2286000" y="1981200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de-DE" sz="3200">
              <a:solidFill>
                <a:srgbClr val="000000"/>
              </a:solidFill>
            </a:endParaRP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228600" y="1447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669925" y="1641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746125" y="1624013"/>
            <a:ext cx="3270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440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de-DE" sz="320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de-DE" sz="3200">
              <a:solidFill>
                <a:srgbClr val="000000"/>
              </a:solidFill>
            </a:endParaRPr>
          </a:p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6964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81391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7291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Mapping mit GIS</a:t>
            </a:r>
          </a:p>
        </p:txBody>
      </p:sp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365125" y="1946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048000"/>
            <a:ext cx="48768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90688"/>
            <a:ext cx="51974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794102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Ratin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Sonogramm</a:t>
            </a: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Pumpstation</a:t>
            </a:r>
          </a:p>
        </p:txBody>
      </p:sp>
    </p:spTree>
    <p:extLst>
      <p:ext uri="{BB962C8B-B14F-4D97-AF65-F5344CB8AC3E}">
        <p14:creationId xmlns:p14="http://schemas.microsoft.com/office/powerpoint/2010/main" val="33282010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" y="762000"/>
            <a:ext cx="9067801" cy="1143000"/>
          </a:xfrm>
        </p:spPr>
        <p:txBody>
          <a:bodyPr/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Location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b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Locating</a:t>
            </a: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3899" y="2057400"/>
            <a:ext cx="7772400" cy="4036368"/>
          </a:xfrm>
        </p:spPr>
        <p:txBody>
          <a:bodyPr/>
          <a:lstStyle/>
          <a:p>
            <a:pPr marL="0" lvl="0" indent="0" eaLnBrk="1" hangingPunct="1">
              <a:buNone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Time interpolation</a:t>
            </a: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	Accuracy depends on various factors</a:t>
            </a: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latin typeface="Arial" charset="0"/>
              </a:rPr>
              <a:t>Fixed </a:t>
            </a: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markers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Odometer wheels</a:t>
            </a: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	Accuracy ±1% between two known points</a:t>
            </a: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Weld seam detection</a:t>
            </a: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	Accuracy ± 2-4m within one precisely identified pipe segment</a:t>
            </a: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050501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1756"/>
            <a:ext cx="7391400" cy="1327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Lokalisierung mit Rohrnahterkennung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60960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Daten des Beschleunigungssensors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62000" y="277575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ungefiltert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5018" y="4876800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gefiltert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40532"/>
            <a:ext cx="7391400" cy="13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28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Lokalisierung mit Rohrnahterkennung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60960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Synchronisierung mit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Rohrbuch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7772400" cy="1299899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685800" y="4343400"/>
            <a:ext cx="7772400" cy="21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Musterekennung</a:t>
            </a:r>
            <a: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de-DE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  <a:t>Keine Abweichung in der </a:t>
            </a:r>
            <a:r>
              <a:rPr lang="de-DE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Lokaisierungsgenauigkeit</a:t>
            </a:r>
            <a:endParaRPr lang="de-DE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800" kern="0" dirty="0">
                <a:latin typeface="Arial" panose="020B0604020202020204" pitchFamily="34" charset="0"/>
                <a:cs typeface="Arial" panose="020B0604020202020204" pitchFamily="34" charset="0"/>
              </a:rPr>
              <a:t>Synchronisierung kann nach fehlerhaften Abschnitten wieder hergestellt werden</a:t>
            </a:r>
          </a:p>
          <a:p>
            <a:pPr marL="0" indent="0">
              <a:buNone/>
            </a:pPr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664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49" y="228600"/>
            <a:ext cx="8991600" cy="1676400"/>
          </a:xfrm>
        </p:spPr>
        <p:txBody>
          <a:bodyPr/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Vorteile der Gottsberg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Lecksuchmolche</a:t>
            </a:r>
            <a:endParaRPr lang="de-DE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71600"/>
            <a:ext cx="7848600" cy="53340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Zugelassen zur Erfüllung der TRFL für Kleinstleckagen (bis zu 6.8 l/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TÜV zertifiziert)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Präzise Lokalisierung beim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Erstlauf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Durch die umfassende Frequenzanalyse werden Fehlalarme vermieden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Schnelle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Auswertung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der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Laufdaten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Einziger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Intelligenter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Molch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mit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Zulassung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für ATEX Zone 0 (TÜV)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Leitungsbetrieb wird nicht beeinflusst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Modulares System für verschiedene Pipeline Durchmesser</a:t>
            </a:r>
          </a:p>
          <a:p>
            <a:pPr marL="0" lvl="0" indent="0">
              <a:lnSpc>
                <a:spcPct val="150000"/>
              </a:lnSpc>
              <a:buNone/>
            </a:pPr>
            <a:endParaRPr lang="de-DE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de-DE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de-DE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541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90600"/>
            <a:ext cx="110331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534400" cy="1524000"/>
          </a:xfrm>
        </p:spPr>
        <p:txBody>
          <a:bodyPr/>
          <a:lstStyle/>
          <a:p>
            <a:pPr algn="l">
              <a:defRPr/>
            </a:pPr>
            <a:r>
              <a:rPr lang="en-US" sz="2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GOTTSBERG</a:t>
            </a:r>
            <a:r>
              <a:rPr lang="en-US" sz="24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</a:t>
            </a:r>
            <a:r>
              <a:rPr lang="en-US" sz="2480" b="1" dirty="0">
                <a:solidFill>
                  <a:srgbClr val="FF0000"/>
                </a:solidFill>
                <a:latin typeface="Arial" charset="0"/>
              </a:rPr>
              <a:t>Leak Detection </a:t>
            </a:r>
            <a:r>
              <a:rPr lang="en-US" sz="24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           </a:t>
            </a:r>
            <a:r>
              <a:rPr lang="en-US" sz="2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GmbH &amp; Co. KG</a:t>
            </a:r>
            <a:endParaRPr lang="en-US" sz="248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6172200" y="2133600"/>
            <a:ext cx="3124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err="1">
                <a:latin typeface="Arial" charset="0"/>
              </a:rPr>
              <a:t>Teststand</a:t>
            </a:r>
            <a:r>
              <a:rPr lang="en-US" sz="1200" dirty="0">
                <a:latin typeface="Arial" charset="0"/>
              </a:rPr>
              <a:t> für </a:t>
            </a:r>
            <a:r>
              <a:rPr lang="en-US" sz="1200" dirty="0" err="1">
                <a:latin typeface="Arial" charset="0"/>
              </a:rPr>
              <a:t>Simulationen</a:t>
            </a:r>
            <a:r>
              <a:rPr lang="en-US" sz="1200" dirty="0">
                <a:latin typeface="Arial" charset="0"/>
              </a:rPr>
              <a:t> und </a:t>
            </a:r>
            <a:r>
              <a:rPr lang="en-US" sz="1200" dirty="0" err="1">
                <a:latin typeface="Arial" charset="0"/>
              </a:rPr>
              <a:t>Prüfungen</a:t>
            </a:r>
            <a:endParaRPr lang="en-US" sz="1200" dirty="0">
              <a:latin typeface="Arial" charset="0"/>
            </a:endParaRPr>
          </a:p>
        </p:txBody>
      </p:sp>
      <p:pic>
        <p:nvPicPr>
          <p:cNvPr id="17412" name="Picture 10" descr="P:\Molch\Präsentation TÜV\GLD_Ha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207" y="2669366"/>
            <a:ext cx="4946812" cy="34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1" descr="P:\Molch\Präsentation TÜV\GLD_Schraub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671465"/>
            <a:ext cx="240823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533400" y="1524000"/>
            <a:ext cx="457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Arial" charset="0"/>
              </a:rPr>
              <a:t>Am Knick 20 </a:t>
            </a:r>
            <a:r>
              <a:rPr lang="en-US" sz="1400" dirty="0">
                <a:solidFill>
                  <a:srgbClr val="FF0000"/>
                </a:solidFill>
              </a:rPr>
              <a:t>● </a:t>
            </a:r>
            <a:r>
              <a:rPr lang="en-US" sz="1400" dirty="0">
                <a:latin typeface="Arial" charset="0"/>
              </a:rPr>
              <a:t>22113 </a:t>
            </a:r>
            <a:r>
              <a:rPr lang="en-US" sz="1400" dirty="0" err="1">
                <a:latin typeface="Arial" charset="0"/>
              </a:rPr>
              <a:t>Oststeinbek</a:t>
            </a:r>
            <a:r>
              <a:rPr lang="en-US" sz="1400" dirty="0">
                <a:solidFill>
                  <a:srgbClr val="FF0000"/>
                </a:solidFill>
              </a:rPr>
              <a:t> ● </a:t>
            </a:r>
            <a:r>
              <a:rPr lang="en-US" sz="1400" dirty="0">
                <a:latin typeface="Arial" charset="0"/>
              </a:rPr>
              <a:t>Germany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Phone: +49 40 71 48 66 66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Fax: +49 40 71 48 66 77</a:t>
            </a:r>
          </a:p>
          <a:p>
            <a:r>
              <a:rPr lang="en-US" sz="1400" dirty="0">
                <a:latin typeface="Arial" charset="0"/>
              </a:rPr>
              <a:t>www.leak-detection.de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166" y="2669366"/>
            <a:ext cx="2085013" cy="156071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5307051"/>
            <a:ext cx="2529179" cy="13191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Fallbeispiele Leckagen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84650" y="5157907"/>
            <a:ext cx="5684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B0B2BB-702D-DB25-8795-04ECE8C6F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800"/>
            <a:ext cx="3352800" cy="2514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613C29D-E969-4BA8-A68C-531815ECA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400" y="4034135"/>
            <a:ext cx="3771900" cy="2514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27DD9A-02D9-9982-926A-A837853D0B5B}"/>
              </a:ext>
            </a:extLst>
          </p:cNvPr>
          <p:cNvSpPr txBox="1"/>
          <p:nvPr/>
        </p:nvSpPr>
        <p:spPr>
          <a:xfrm>
            <a:off x="304800" y="1752600"/>
            <a:ext cx="4572000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Modus Operandi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 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Typische Lochgröße 1 – 4 mm. Je nach Druck     entspricht dies einem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Durchfluß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von 100 – 300 L/Std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●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Unterhalb der Detektionsgrenze von permanenten Überwachungssystemen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●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Oftmals viele kleine Bohrungen an einer Stelle 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4508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Fallbeispiele Leckagen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84650" y="5157907"/>
            <a:ext cx="5684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27DD9A-02D9-9982-926A-A837853D0B5B}"/>
              </a:ext>
            </a:extLst>
          </p:cNvPr>
          <p:cNvSpPr txBox="1"/>
          <p:nvPr/>
        </p:nvSpPr>
        <p:spPr>
          <a:xfrm>
            <a:off x="304800" y="1752600"/>
            <a:ext cx="4572000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Modus Operandi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 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Spezielle, langsam öffnende Ventile um Druckwellen zu vermeiden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●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 werden lange Schlauchleitungen oder sogar kleine Stahlleitungen verwendet um das Produkt weit entfernt zu lagern und zu verladen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A06A5B-5E02-7BF1-5ED6-3A2733436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84" y="1905000"/>
            <a:ext cx="3272016" cy="24528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5EE03B-4BFE-8D47-E04E-45182DAA8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885" y="4466477"/>
            <a:ext cx="2947614" cy="22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9358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Fallbeispiele Leckagen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27DD9A-02D9-9982-926A-A837853D0B5B}"/>
              </a:ext>
            </a:extLst>
          </p:cNvPr>
          <p:cNvSpPr txBox="1"/>
          <p:nvPr/>
        </p:nvSpPr>
        <p:spPr>
          <a:xfrm>
            <a:off x="2019300" y="2698358"/>
            <a:ext cx="2857500" cy="145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5E05F-E642-E65B-414C-5BAE5C3B9AF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29000" y="-1"/>
            <a:ext cx="5715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2CE1D178-1072-4462-8FD0-E07D21ADBD2D">
            <a:extLst>
              <a:ext uri="{FF2B5EF4-FFF2-40B4-BE49-F238E27FC236}">
                <a16:creationId xmlns:a16="http://schemas.microsoft.com/office/drawing/2014/main" id="{81958783-E53E-7A78-C639-EDA670DD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9106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26BFE43-7B28-423F-A575-D76D09F70E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21600" y="1685597"/>
            <a:ext cx="4229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B7BBF582-3F8E-4FE8-8818-9F224BA2536A">
            <a:extLst>
              <a:ext uri="{FF2B5EF4-FFF2-40B4-BE49-F238E27FC236}">
                <a16:creationId xmlns:a16="http://schemas.microsoft.com/office/drawing/2014/main" id="{020674FD-F41F-91F8-C23A-0EAE21C3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1319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27F916-6BAD-ABF2-F34C-3CC1F81B5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460" y="1539017"/>
            <a:ext cx="2740695" cy="19843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E7B00A-1C40-2953-9B10-A913A1A2F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220" y="4572000"/>
            <a:ext cx="2629107" cy="19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5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Fallbeispiele Leckagen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27DD9A-02D9-9982-926A-A837853D0B5B}"/>
              </a:ext>
            </a:extLst>
          </p:cNvPr>
          <p:cNvSpPr txBox="1"/>
          <p:nvPr/>
        </p:nvSpPr>
        <p:spPr>
          <a:xfrm>
            <a:off x="2019300" y="2698358"/>
            <a:ext cx="2857500" cy="145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5E05F-E642-E65B-414C-5BAE5C3B9AF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29000" y="-1"/>
            <a:ext cx="5715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6BFE43-7B28-423F-A575-D76D09F70E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21600" y="1685597"/>
            <a:ext cx="4229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2522DE0-603C-E4E2-34E2-1B3BB8B76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56694"/>
            <a:ext cx="2819401" cy="2819401"/>
          </a:xfrm>
          <a:prstGeom prst="rect">
            <a:avLst/>
          </a:prstGeom>
        </p:spPr>
      </p:pic>
      <p:pic>
        <p:nvPicPr>
          <p:cNvPr id="13" name="Grafik 12" descr="Ein Bild, das Backstein, Stein enthält.&#10;&#10;Automatisch generierte Beschreibung">
            <a:extLst>
              <a:ext uri="{FF2B5EF4-FFF2-40B4-BE49-F238E27FC236}">
                <a16:creationId xmlns:a16="http://schemas.microsoft.com/office/drawing/2014/main" id="{BA89CD39-79F8-8D81-99F9-F2E36B344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95" y="1656693"/>
            <a:ext cx="3759201" cy="281940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E3C7A06-89B6-9270-AF59-41DED90AF5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89871"/>
            <a:ext cx="4572000" cy="27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648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10030"/>
            <a:ext cx="9144000" cy="91490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342900" y="1477952"/>
            <a:ext cx="8510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en-US" sz="2000" dirty="0" err="1">
                <a:latin typeface="Arial" charset="0"/>
              </a:rPr>
              <a:t>Lecksuchmolche</a:t>
            </a:r>
            <a:r>
              <a:rPr lang="en-US" sz="2000" dirty="0">
                <a:latin typeface="Arial" charset="0"/>
              </a:rPr>
              <a:t> für </a:t>
            </a:r>
            <a:r>
              <a:rPr lang="en-US" sz="2000" dirty="0" err="1">
                <a:latin typeface="Arial" charset="0"/>
              </a:rPr>
              <a:t>Gasleitungen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2000" dirty="0" err="1">
                <a:latin typeface="Arial" charset="0"/>
              </a:rPr>
              <a:t>Verschiedene</a:t>
            </a:r>
            <a:r>
              <a:rPr lang="en-US" sz="2000" dirty="0">
                <a:latin typeface="Arial" charset="0"/>
              </a:rPr>
              <a:t> Test </a:t>
            </a:r>
            <a:r>
              <a:rPr lang="en-US" sz="2000" dirty="0" err="1">
                <a:latin typeface="Arial" charset="0"/>
              </a:rPr>
              <a:t>zum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akkustischen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Verhalten</a:t>
            </a:r>
            <a:r>
              <a:rPr lang="en-US" sz="2000" dirty="0">
                <a:latin typeface="Arial" charset="0"/>
              </a:rPr>
              <a:t> von </a:t>
            </a:r>
            <a:r>
              <a:rPr lang="en-US" sz="2000" dirty="0" err="1">
                <a:latin typeface="Arial" charset="0"/>
              </a:rPr>
              <a:t>Gasleckagen</a:t>
            </a:r>
            <a:r>
              <a:rPr lang="en-US" sz="2000" dirty="0">
                <a:latin typeface="Arial" charset="0"/>
              </a:rPr>
              <a:t> in </a:t>
            </a:r>
            <a:r>
              <a:rPr lang="en-US" sz="2000" dirty="0" err="1">
                <a:latin typeface="Arial" charset="0"/>
              </a:rPr>
              <a:t>unserem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Testrohr</a:t>
            </a:r>
            <a:endParaRPr lang="en-US" sz="20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724400"/>
            <a:ext cx="2901539" cy="17782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2" y="2820363"/>
            <a:ext cx="3006913" cy="180176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8" y="3478643"/>
            <a:ext cx="1753030" cy="228696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1042" y="3291125"/>
            <a:ext cx="3729468" cy="2662000"/>
          </a:xfrm>
          <a:prstGeom prst="rect">
            <a:avLst/>
          </a:prstGeom>
        </p:spPr>
      </p:pic>
      <p:sp>
        <p:nvSpPr>
          <p:cNvPr id="14" name="Pfeil nach rechts 13"/>
          <p:cNvSpPr/>
          <p:nvPr/>
        </p:nvSpPr>
        <p:spPr>
          <a:xfrm rot="9111639">
            <a:off x="2597422" y="3415572"/>
            <a:ext cx="978408" cy="228600"/>
          </a:xfrm>
          <a:prstGeom prst="rightArrow">
            <a:avLst>
              <a:gd name="adj1" fmla="val 9855"/>
              <a:gd name="adj2" fmla="val 540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08831">
            <a:off x="2648364" y="5632598"/>
            <a:ext cx="908383" cy="56088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68960">
            <a:off x="4487675" y="4088678"/>
            <a:ext cx="10120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1119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9163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342900" y="15704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hangingPunct="1">
              <a:buNone/>
            </a:pPr>
            <a:r>
              <a:rPr lang="en-US" sz="1400" dirty="0" err="1">
                <a:latin typeface="Arial" charset="0"/>
              </a:rPr>
              <a:t>Vergleich</a:t>
            </a:r>
            <a:r>
              <a:rPr lang="en-US" sz="1400" dirty="0">
                <a:latin typeface="Arial" charset="0"/>
              </a:rPr>
              <a:t> des “</a:t>
            </a:r>
            <a:r>
              <a:rPr lang="en-US" sz="1400" dirty="0" err="1">
                <a:latin typeface="Arial" charset="0"/>
              </a:rPr>
              <a:t>Flüssigkeitsmolches</a:t>
            </a:r>
            <a:r>
              <a:rPr lang="en-US" sz="1400" dirty="0">
                <a:latin typeface="Arial" charset="0"/>
              </a:rPr>
              <a:t>” </a:t>
            </a:r>
            <a:r>
              <a:rPr lang="en-US" sz="1400" dirty="0" err="1">
                <a:latin typeface="Arial" charset="0"/>
              </a:rPr>
              <a:t>mit</a:t>
            </a:r>
            <a:r>
              <a:rPr lang="en-US" sz="1400" dirty="0">
                <a:latin typeface="Arial" charset="0"/>
              </a:rPr>
              <a:t> dem Gas-</a:t>
            </a:r>
            <a:r>
              <a:rPr lang="en-US" sz="1400" dirty="0" err="1">
                <a:latin typeface="Arial" charset="0"/>
              </a:rPr>
              <a:t>Prototypen</a:t>
            </a:r>
            <a:endParaRPr lang="en-US" sz="14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4" y="2827479"/>
            <a:ext cx="4260828" cy="317310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38800" y="243538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Prototyp GLD 204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371600" y="24581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GLD 202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27479"/>
            <a:ext cx="4277402" cy="31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977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29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313235" y="2286000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1600" dirty="0" err="1">
                <a:latin typeface="Arial" charset="0"/>
              </a:rPr>
              <a:t>Leckagen</a:t>
            </a:r>
            <a:r>
              <a:rPr lang="en-US" sz="1600" dirty="0">
                <a:latin typeface="Arial" charset="0"/>
              </a:rPr>
              <a:t> in </a:t>
            </a:r>
            <a:r>
              <a:rPr lang="en-US" sz="1600" dirty="0" err="1">
                <a:latin typeface="Arial" charset="0"/>
              </a:rPr>
              <a:t>Gasleitungen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verursachen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höherfrequente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Signale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als</a:t>
            </a:r>
            <a:r>
              <a:rPr lang="en-US" sz="1600" dirty="0">
                <a:latin typeface="Arial" charset="0"/>
              </a:rPr>
              <a:t> in </a:t>
            </a:r>
            <a:r>
              <a:rPr lang="en-US" sz="1600" dirty="0" err="1">
                <a:latin typeface="Arial" charset="0"/>
              </a:rPr>
              <a:t>Flüssigkeitsleitungen</a:t>
            </a:r>
            <a:r>
              <a:rPr lang="en-US" sz="1600" dirty="0">
                <a:latin typeface="Arial" charset="0"/>
              </a:rPr>
              <a:t>. Die </a:t>
            </a:r>
            <a:r>
              <a:rPr lang="en-US" sz="1600" dirty="0" err="1">
                <a:latin typeface="Arial" charset="0"/>
              </a:rPr>
              <a:t>Signalgeometrie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ändert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sich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hingegen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kaum</a:t>
            </a:r>
            <a:r>
              <a:rPr lang="en-US" sz="16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de-DE" sz="1600" dirty="0">
                <a:latin typeface="Arial" charset="0"/>
              </a:rPr>
              <a:t>Neue Filteralgorithmen mussten generiert werden. Ein gerader Frequenzgang bis in den gewünschten Bereich und dort eine steile Steigung zur Abschwächung möglicher Störungen konnte erreicht werden</a:t>
            </a:r>
          </a:p>
          <a:p>
            <a:pPr marL="0" indent="0" eaLnBrk="1" hangingPunct="1">
              <a:buNone/>
            </a:pPr>
            <a:endParaRPr lang="de-DE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77" y="1507958"/>
            <a:ext cx="2018550" cy="124632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34958" y="2978921"/>
            <a:ext cx="314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shifts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~50 kHz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~ 100 kHz 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35" y="3658188"/>
            <a:ext cx="4191000" cy="229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3481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17"/>
            <a:ext cx="9144000" cy="92141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42900" y="1401465"/>
            <a:ext cx="52197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r>
              <a:rPr lang="de-DE" sz="1600" dirty="0">
                <a:latin typeface="Arial" charset="0"/>
              </a:rPr>
              <a:t>Strömungssimulationen für die neuen Gasfahrgestelle</a:t>
            </a:r>
          </a:p>
          <a:p>
            <a:endParaRPr lang="de-DE" altLang="de-DE" sz="1600" dirty="0">
              <a:latin typeface="Arial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altLang="de-DE" sz="1600" dirty="0">
                <a:latin typeface="Arial" charset="0"/>
              </a:rPr>
              <a:t>Inwiefern beeinträchtigt ein gewisser Bypass die  Funktion?</a:t>
            </a:r>
          </a:p>
          <a:p>
            <a:endParaRPr lang="de-DE" altLang="de-DE" sz="1600" dirty="0">
              <a:latin typeface="Arial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altLang="de-DE" sz="1600" dirty="0">
                <a:latin typeface="Arial" charset="0"/>
              </a:rPr>
              <a:t>Wieviel Bypass ist möglich?</a:t>
            </a:r>
          </a:p>
          <a:p>
            <a:endParaRPr lang="de-DE" altLang="de-DE" sz="1600" dirty="0">
              <a:latin typeface="Arial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de-DE" altLang="de-DE" sz="1600" dirty="0">
                <a:latin typeface="Arial" charset="0"/>
              </a:rPr>
              <a:t>Wie hoch wären Kräfte und Geräusche des umströmenden Gases</a:t>
            </a:r>
            <a:endParaRPr lang="de-DE" altLang="de-DE" sz="1600" dirty="0">
              <a:latin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1" y="3983132"/>
            <a:ext cx="4038600" cy="28305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24" y="2057400"/>
            <a:ext cx="3248025" cy="2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642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17"/>
            <a:ext cx="9144000" cy="9117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09600" y="1411121"/>
            <a:ext cx="52197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1600" dirty="0" err="1">
                <a:latin typeface="Arial" charset="0"/>
              </a:rPr>
              <a:t>Aufgrund</a:t>
            </a:r>
            <a:r>
              <a:rPr lang="en-US" sz="1600" dirty="0">
                <a:latin typeface="Arial" charset="0"/>
              </a:rPr>
              <a:t> der </a:t>
            </a:r>
            <a:r>
              <a:rPr lang="en-US" sz="1600" dirty="0" err="1">
                <a:latin typeface="Arial" charset="0"/>
              </a:rPr>
              <a:t>Kompressibilität</a:t>
            </a:r>
            <a:r>
              <a:rPr lang="en-US" sz="1600" dirty="0">
                <a:latin typeface="Arial" charset="0"/>
              </a:rPr>
              <a:t> des Mediums </a:t>
            </a:r>
            <a:r>
              <a:rPr lang="en-US" sz="1600" dirty="0" err="1">
                <a:latin typeface="Arial" charset="0"/>
              </a:rPr>
              <a:t>musss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ein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zur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Rohrwand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abdichtendes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Fahrgestell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konstruiert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werden</a:t>
            </a:r>
            <a:r>
              <a:rPr lang="en-US" sz="1600" dirty="0">
                <a:latin typeface="Arial" charset="0"/>
              </a:rPr>
              <a:t>. </a:t>
            </a:r>
          </a:p>
          <a:p>
            <a:pPr marL="0" indent="0" eaLnBrk="1" hangingPunct="1">
              <a:buNone/>
            </a:pPr>
            <a:r>
              <a:rPr lang="en-US" sz="1600" dirty="0">
                <a:latin typeface="Arial" charset="0"/>
              </a:rPr>
              <a:t>Es </a:t>
            </a:r>
            <a:r>
              <a:rPr lang="en-US" sz="1600" dirty="0" err="1">
                <a:latin typeface="Arial" charset="0"/>
              </a:rPr>
              <a:t>müssen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jedoch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Schleif</a:t>
            </a:r>
            <a:r>
              <a:rPr lang="en-US" sz="1600" dirty="0">
                <a:latin typeface="Arial" charset="0"/>
              </a:rPr>
              <a:t>- und </a:t>
            </a:r>
            <a:r>
              <a:rPr lang="en-US" sz="1600" dirty="0" err="1">
                <a:latin typeface="Arial" charset="0"/>
              </a:rPr>
              <a:t>Laufgeräusche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vermieden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werden</a:t>
            </a: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46" y="1540375"/>
            <a:ext cx="3267075" cy="27813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36" y="3733800"/>
            <a:ext cx="3990975" cy="29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541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17"/>
            <a:ext cx="9144000" cy="9117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09600" y="1411121"/>
            <a:ext cx="52197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1600" dirty="0" err="1">
                <a:latin typeface="Arial" charset="0"/>
              </a:rPr>
              <a:t>Zusätzlich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wurde</a:t>
            </a:r>
            <a:r>
              <a:rPr lang="en-US" sz="1600" dirty="0">
                <a:latin typeface="Arial" charset="0"/>
              </a:rPr>
              <a:t> der </a:t>
            </a:r>
            <a:r>
              <a:rPr lang="en-US" sz="1600" dirty="0" err="1">
                <a:latin typeface="Arial" charset="0"/>
              </a:rPr>
              <a:t>Materialabrieb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über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lange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Distanzen</a:t>
            </a:r>
            <a:r>
              <a:rPr lang="en-US" sz="1600" dirty="0">
                <a:latin typeface="Arial" charset="0"/>
              </a:rPr>
              <a:t> und </a:t>
            </a:r>
            <a:r>
              <a:rPr lang="en-US" sz="1600" dirty="0" err="1">
                <a:latin typeface="Arial" charset="0"/>
              </a:rPr>
              <a:t>bei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hohen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Geschwindigkeiten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geprüft</a:t>
            </a:r>
            <a:r>
              <a:rPr lang="en-US" sz="16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1600" dirty="0" err="1">
                <a:latin typeface="Arial" charset="0"/>
              </a:rPr>
              <a:t>Getestete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Materialien</a:t>
            </a:r>
            <a:r>
              <a:rPr lang="en-US" sz="1600" dirty="0">
                <a:latin typeface="Arial" charset="0"/>
              </a:rPr>
              <a:t>: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61452"/>
            <a:ext cx="3048000" cy="2758109"/>
          </a:xfrm>
          <a:prstGeom prst="rect">
            <a:avLst/>
          </a:prstGeom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086742"/>
              </p:ext>
            </p:extLst>
          </p:nvPr>
        </p:nvGraphicFramePr>
        <p:xfrm>
          <a:off x="685800" y="4572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Geräusche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Abdichtung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 </a:t>
                      </a:r>
                      <a:r>
                        <a:rPr lang="de-D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53343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G_8549">
            <a:extLst>
              <a:ext uri="{FF2B5EF4-FFF2-40B4-BE49-F238E27FC236}">
                <a16:creationId xmlns:a16="http://schemas.microsoft.com/office/drawing/2014/main" id="{02710E0C-14D9-ACCA-E861-F43D166F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8559" y="3131600"/>
            <a:ext cx="2635517" cy="19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Locations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5105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b="1" dirty="0" err="1">
                <a:latin typeface="Arial" charset="0"/>
              </a:rPr>
              <a:t>Firmensitz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Oststeinbek</a:t>
            </a:r>
            <a:endParaRPr lang="en-US" sz="2000" b="1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</a:rPr>
              <a:t>Design and </a:t>
            </a:r>
            <a:r>
              <a:rPr lang="en-US" sz="1800" dirty="0" err="1">
                <a:latin typeface="Arial" charset="0"/>
              </a:rPr>
              <a:t>Konstruktion</a:t>
            </a: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charset="0"/>
              </a:rPr>
              <a:t>Kundenservice</a:t>
            </a: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charset="0"/>
              </a:rPr>
              <a:t>Projektmanagement</a:t>
            </a: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charset="0"/>
              </a:rPr>
              <a:t>Vertrieb</a:t>
            </a:r>
            <a:r>
              <a:rPr lang="en-US" sz="1800" dirty="0">
                <a:latin typeface="Arial" charset="0"/>
              </a:rPr>
              <a:t> und Marketing</a:t>
            </a: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charset="0"/>
              </a:rPr>
              <a:t>Forschung</a:t>
            </a:r>
            <a:r>
              <a:rPr lang="en-US" sz="1800" dirty="0">
                <a:latin typeface="Arial" charset="0"/>
              </a:rPr>
              <a:t> &amp; </a:t>
            </a:r>
            <a:r>
              <a:rPr lang="en-US" sz="1800" dirty="0" err="1">
                <a:latin typeface="Arial" charset="0"/>
              </a:rPr>
              <a:t>Entwicklung</a:t>
            </a:r>
            <a:endParaRPr lang="en-US" sz="1800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latin typeface="Arial" charset="0"/>
            </a:endParaRP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71" y="1565732"/>
            <a:ext cx="2635517" cy="17504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51" y="4542505"/>
            <a:ext cx="4302275" cy="2430867"/>
          </a:xfrm>
          <a:prstGeom prst="rect">
            <a:avLst/>
          </a:prstGeom>
        </p:spPr>
      </p:pic>
      <p:pic>
        <p:nvPicPr>
          <p:cNvPr id="4" name="Picture 11" descr="P:\Molch\Präsentation TÜV\GLD_Schraub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20738" y="914400"/>
            <a:ext cx="240823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32018245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17"/>
            <a:ext cx="9144000" cy="94496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42900" y="914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Neuentwicklung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67826" y="1145232"/>
            <a:ext cx="52197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sz="1600" dirty="0">
                <a:latin typeface="Arial" charset="0"/>
              </a:rPr>
              <a:t>Die </a:t>
            </a:r>
            <a:r>
              <a:rPr lang="en-US" sz="1600" dirty="0" err="1">
                <a:latin typeface="Arial" charset="0"/>
              </a:rPr>
              <a:t>vielversprechendste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Lösung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ist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eine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Fahrgestellvariante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mit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einem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Schaumstoffmolch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als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Zugeinheit</a:t>
            </a:r>
            <a:endParaRPr lang="en-US" sz="16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Arial" charset="0"/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0267" y="2459008"/>
            <a:ext cx="4199466" cy="23622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154"/>
            <a:ext cx="3356476" cy="21773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72" y="2540610"/>
            <a:ext cx="3349828" cy="23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893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Induktiver Molchmelder GLD 611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84650" y="5157907"/>
            <a:ext cx="5684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28732" r="17349" b="11547"/>
          <a:stretch/>
        </p:blipFill>
        <p:spPr>
          <a:xfrm>
            <a:off x="1066800" y="1977118"/>
            <a:ext cx="7109494" cy="40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7416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Verlässliche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passierenden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Molchen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externen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Bestimmung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Molchposition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Kontrollraum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SCADA-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Systemen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352800"/>
            <a:ext cx="5143500" cy="260902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8382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Induktiver Molchmelder GLD 611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8116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905000"/>
            <a:ext cx="4991100" cy="2438400"/>
          </a:xfrm>
        </p:spPr>
        <p:txBody>
          <a:bodyPr/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ATEX Zone 1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zertifiziert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Schutzklasse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IP 68 (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Wassertiefe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bis ~50m)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8382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Induktiver Molchmelder GLD 611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23640"/>
          <a:stretch/>
        </p:blipFill>
        <p:spPr>
          <a:xfrm>
            <a:off x="5582413" y="1638000"/>
            <a:ext cx="3056762" cy="48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1482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38" y="4572267"/>
            <a:ext cx="6209524" cy="2133333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Induktiver Molchmelder GLD 611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4572000" y="1752600"/>
            <a:ext cx="4191000" cy="236910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7200" y="1752600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Felxible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Montagemöglichkeiten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Automatische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Überwachung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Betriebsparameter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Zuverlässige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4-20mA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Stromschnittstelle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Speicherung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Messdaten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Auswertung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8923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Induktiver Molchmelder GLD 611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4040" y="2285233"/>
            <a:ext cx="497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Molche müssen für eine zuverlässige Detektion mit Magneten ausgerüstet werden.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13" y="1873958"/>
            <a:ext cx="3657600" cy="2743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23227"/>
            <a:ext cx="3454400" cy="25908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09" y="4434768"/>
            <a:ext cx="2604869" cy="1953652"/>
          </a:xfrm>
          <a:prstGeom prst="rect">
            <a:avLst/>
          </a:prstGeom>
        </p:spPr>
      </p:pic>
      <p:cxnSp>
        <p:nvCxnSpPr>
          <p:cNvPr id="4" name="Gerade Verbindung mit Pfeil 3"/>
          <p:cNvCxnSpPr>
            <a:cxnSpLocks/>
          </p:cNvCxnSpPr>
          <p:nvPr/>
        </p:nvCxnSpPr>
        <p:spPr>
          <a:xfrm>
            <a:off x="2895600" y="2870008"/>
            <a:ext cx="228600" cy="27687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cxnSpLocks/>
          </p:cNvCxnSpPr>
          <p:nvPr/>
        </p:nvCxnSpPr>
        <p:spPr>
          <a:xfrm>
            <a:off x="2890520" y="2887113"/>
            <a:ext cx="4577080" cy="129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4924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Grafik 2" descr="Fond für Seiten mit 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45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3352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de-DE" sz="4400" b="1" kern="0" cap="all" dirty="0">
                <a:solidFill>
                  <a:srgbClr val="92D050"/>
                </a:solidFill>
                <a:latin typeface="Arial" charset="0"/>
                <a:ea typeface="+mj-ea"/>
                <a:cs typeface="+mj-cs"/>
              </a:rPr>
              <a:t>Vielen Dank für Ihre Aufmerksamkeit</a:t>
            </a:r>
            <a:endParaRPr lang="de-DE" sz="3600" b="1" kern="0" dirty="0">
              <a:solidFill>
                <a:schemeClr val="bg1"/>
              </a:solidFill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GOTTSBERG Gruppe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2442" y="1600200"/>
            <a:ext cx="8724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8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6700" y="1864816"/>
            <a:ext cx="8724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Gründungsjahr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1945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Mitarbeiter:	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50 Employees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Locations:	 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Headquarter in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Oststeinbek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</a:t>
            </a: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Zertifizierungen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ISO 9001 80079:34		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EN 1090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EN 18800-7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Audit of company procedures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8559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854" y="762000"/>
            <a:ext cx="8938146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Geschichte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und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Entwicklung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akkustischer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Lecksuchmolche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24000"/>
            <a:ext cx="8404747" cy="476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endParaRPr lang="en-US" sz="2000" kern="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Urspüngliche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Entwicklung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durch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die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königlich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niederländischen</a:t>
            </a: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</a:pP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  Shell Labore (1968)</a:t>
            </a:r>
          </a:p>
          <a:p>
            <a:pPr>
              <a:buFontTx/>
              <a:buNone/>
            </a:pP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Sick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Maihak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übernimmt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die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Technologie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und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produziert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/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vertreibt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unter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Lizenz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  1973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kommt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die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erste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Eigenentwicklung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für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kleinere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Rohrdurchmesser</a:t>
            </a: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Sick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Maihak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entwickelt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die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letzte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eigene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Generation der </a:t>
            </a:r>
          </a:p>
          <a:p>
            <a:pPr>
              <a:buFontTx/>
              <a:buNone/>
            </a:pP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  Lecksuchmolche1980</a:t>
            </a:r>
          </a:p>
          <a:p>
            <a:pPr>
              <a:buFontTx/>
              <a:buNone/>
            </a:pP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2001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übernimmt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 GLD die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Entwicklung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 und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Fertigung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 der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Molche</a:t>
            </a: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2007 die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erste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eigene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GLD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Molchgeneration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kommt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</a:rPr>
              <a:t> auf den </a:t>
            </a:r>
            <a:r>
              <a:rPr lang="en-US" sz="1800" kern="0" dirty="0" err="1">
                <a:solidFill>
                  <a:srgbClr val="000000"/>
                </a:solidFill>
                <a:latin typeface="Arial" charset="0"/>
              </a:rPr>
              <a:t>Markt</a:t>
            </a:r>
            <a:endParaRPr lang="en-US" sz="18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0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0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0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000" kern="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sz="2000" kern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7" descr="Y:\Kunden\GAM\Kuwait Reise  Feb 2014\Shell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75" y="1981200"/>
            <a:ext cx="951050" cy="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35947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73211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Y:\Kunden\GAM\Kuwait Reise  Feb 2014\Foto\Größenänderung BROTHERSCAN_00061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3373242" cy="24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Y:\Kunden\GAM\Kuwait Reise  Feb 2014\Foto\Größenänderung BROTHERSCAN_000610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33" y="3091590"/>
            <a:ext cx="34798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:\Kunden\GAM\Kuwait Reise  Feb 2014\Foto\Größenänderung BROTHERSCAN_000610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58" y="1164665"/>
            <a:ext cx="1981200" cy="33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77200" cy="464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3000" dirty="0">
              <a:latin typeface="Arial" charset="0"/>
            </a:endParaRPr>
          </a:p>
        </p:txBody>
      </p:sp>
      <p:pic>
        <p:nvPicPr>
          <p:cNvPr id="2" name="Picture 2" descr="Y:\Kunden\GAM\Kuwait Reise  Feb 2014\Foto\MLD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0" y="1828801"/>
            <a:ext cx="178447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Y:\Fotos\GLD Bilder\DSC0145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94" y="4815670"/>
            <a:ext cx="2922851" cy="18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0" y="4607972"/>
            <a:ext cx="3932831" cy="20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280007" y="990600"/>
            <a:ext cx="3886200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762000"/>
            <a:ext cx="912213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Geschichte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und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Entwicklung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akkustischer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Lecksuchmolche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" name="Rechteck 3"/>
          <p:cNvSpPr/>
          <p:nvPr/>
        </p:nvSpPr>
        <p:spPr>
          <a:xfrm>
            <a:off x="477300" y="3957936"/>
            <a:ext cx="89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Arial" charset="0"/>
              </a:rPr>
              <a:t>1968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362200" y="1846730"/>
            <a:ext cx="89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Arial" charset="0"/>
              </a:rPr>
              <a:t>1973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557431" y="2971800"/>
            <a:ext cx="89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Arial" charset="0"/>
              </a:rPr>
              <a:t>1980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59763" y="6208529"/>
            <a:ext cx="89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Arial" charset="0"/>
              </a:rPr>
              <a:t>2007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05200" y="6172200"/>
            <a:ext cx="89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Arial" charset="0"/>
              </a:rPr>
              <a:t>2012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793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399" y="762000"/>
            <a:ext cx="8790791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GLD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1594" y="1828800"/>
            <a:ext cx="7772400" cy="4036368"/>
          </a:xfrm>
        </p:spPr>
        <p:txBody>
          <a:bodyPr/>
          <a:lstStyle/>
          <a:p>
            <a:pPr marL="0" lvl="0" indent="0" eaLnBrk="1" hangingPunct="1">
              <a:buNone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GLD 203   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Lecksuchmolch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für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Gasleitungen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GLD 204   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Lecksuchmolch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für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kleine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Rohrdurchmesser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(4“)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abgeschlossen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GLD 205   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Lecksuchmolch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für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hohe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Drücke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und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Temperaturen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abgeschlossen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GLD 310   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Fahrgestelle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für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Gasleitungen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GLD 211     X-Y-Z mapping tools</a:t>
            </a:r>
          </a:p>
          <a:p>
            <a:pPr marL="457200" lvl="1" indent="0" eaLnBrk="1" hangingPunct="1">
              <a:buClr>
                <a:srgbClr val="FF0000"/>
              </a:buClr>
              <a:buSzPct val="100000"/>
              <a:buNone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0" lvl="0" indent="0" eaLnBrk="1" hangingPunct="1">
              <a:buClr>
                <a:srgbClr val="FF0000"/>
              </a:buClr>
              <a:buSzPct val="100000"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lvl="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610600" y="647915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2959833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1676400"/>
          </a:xfrm>
        </p:spPr>
        <p:txBody>
          <a:bodyPr/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The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only</a:t>
            </a: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ILI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tool</a:t>
            </a: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with</a:t>
            </a:r>
            <a:r>
              <a:rPr lang="de-DE" sz="24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ATEX Zone 0 </a:t>
            </a:r>
            <a:r>
              <a:rPr lang="de-DE" sz="2400" b="1" dirty="0" err="1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Certification</a:t>
            </a:r>
            <a:endParaRPr lang="de-DE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752600"/>
            <a:ext cx="7848600" cy="1295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Different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safety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features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implemented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latin typeface="Arial" pitchFamily="34" charset="0"/>
                <a:cs typeface="Arial" pitchFamily="34" charset="0"/>
              </a:rPr>
              <a:t>    Such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as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intrinsic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safety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pressure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housing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etc.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●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Specially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designed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card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boards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71800"/>
            <a:ext cx="2452263" cy="35741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6" y="3048000"/>
            <a:ext cx="2426391" cy="34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030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</Words>
  <Application>Microsoft Office PowerPoint</Application>
  <PresentationFormat>Bildschirmpräsentation (4:3)</PresentationFormat>
  <Paragraphs>427</Paragraphs>
  <Slides>46</Slides>
  <Notes>26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Calibri</vt:lpstr>
      <vt:lpstr>ITC Avant Garde Std Bk</vt:lpstr>
      <vt:lpstr>Times New Roman</vt:lpstr>
      <vt:lpstr>Standarddesign</vt:lpstr>
      <vt:lpstr>1_Standarddesign</vt:lpstr>
      <vt:lpstr>PowerPoint-Präsentation</vt:lpstr>
      <vt:lpstr>Inhalt</vt:lpstr>
      <vt:lpstr>GOTTSBERG Leak Detection             GmbH &amp; Co. KG</vt:lpstr>
      <vt:lpstr>Locations</vt:lpstr>
      <vt:lpstr>GOTTSBERG Gruppe</vt:lpstr>
      <vt:lpstr>Geschichte und Entwicklung akkustischer Lecksuchmolche</vt:lpstr>
      <vt:lpstr>Geschichte und Entwicklung akkustischer Lecksuchmolche</vt:lpstr>
      <vt:lpstr>GLD Produkte in Entwicklung</vt:lpstr>
      <vt:lpstr>The only ILI tool with ATEX Zone 0 Certification</vt:lpstr>
      <vt:lpstr>Referenzen</vt:lpstr>
      <vt:lpstr>GLD Molche in Deutschland</vt:lpstr>
      <vt:lpstr> Referenzen</vt:lpstr>
      <vt:lpstr>Gesetzliche Grundlagen und Bestimmungen</vt:lpstr>
      <vt:lpstr>PowerPoint-Präsentation</vt:lpstr>
      <vt:lpstr>PowerPoint-Präsentation</vt:lpstr>
      <vt:lpstr>PowerPoint-Präsentation</vt:lpstr>
      <vt:lpstr>1 Hz</vt:lpstr>
      <vt:lpstr>10 Hz</vt:lpstr>
      <vt:lpstr>10 KHz</vt:lpstr>
      <vt:lpstr>15 KHz</vt:lpstr>
      <vt:lpstr>Lecksignal</vt:lpstr>
      <vt:lpstr>Schlagbohrmaschine</vt:lpstr>
      <vt:lpstr>Automatisierte Suche</vt:lpstr>
      <vt:lpstr>Mapping mit GIS</vt:lpstr>
      <vt:lpstr>Sonogramm Pumpstation</vt:lpstr>
      <vt:lpstr>Leak Location with Redundant Locating System</vt:lpstr>
      <vt:lpstr>Lokalisierung mit Rohrnahterkennung</vt:lpstr>
      <vt:lpstr>Lokalisierung mit Rohrnahterkennung</vt:lpstr>
      <vt:lpstr>Vorteile der Gottsberg Lecksuchmolche</vt:lpstr>
      <vt:lpstr>Fallbeispiele Leckagen</vt:lpstr>
      <vt:lpstr>Fallbeispiele Leckagen</vt:lpstr>
      <vt:lpstr>Fallbeispiele Leckagen</vt:lpstr>
      <vt:lpstr>Fallbeispiele Leckagen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Induktiver Molchmelder GLD 611</vt:lpstr>
      <vt:lpstr>Induktiver Molchmelder GLD 611</vt:lpstr>
      <vt:lpstr>Induktiver Molchmelder GLD 611</vt:lpstr>
      <vt:lpstr>Induktiver Molchmelder GLD 611</vt:lpstr>
      <vt:lpstr>Induktiver Molchmelder GLD 611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/>
  <cp:revision>43</cp:revision>
  <dcterms:created xsi:type="dcterms:W3CDTF">2005-12-20T09:09:05Z</dcterms:created>
  <dcterms:modified xsi:type="dcterms:W3CDTF">2023-03-23T14:10:52Z</dcterms:modified>
</cp:coreProperties>
</file>